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6" r:id="rId3"/>
    <p:sldId id="258" r:id="rId4"/>
    <p:sldId id="260" r:id="rId5"/>
    <p:sldId id="284" r:id="rId6"/>
    <p:sldId id="263" r:id="rId7"/>
    <p:sldId id="257" r:id="rId8"/>
    <p:sldId id="261" r:id="rId9"/>
    <p:sldId id="259" r:id="rId10"/>
    <p:sldId id="262" r:id="rId11"/>
    <p:sldId id="264" r:id="rId12"/>
    <p:sldId id="268" r:id="rId13"/>
    <p:sldId id="285" r:id="rId14"/>
    <p:sldId id="269" r:id="rId15"/>
    <p:sldId id="270" r:id="rId16"/>
    <p:sldId id="271" r:id="rId17"/>
    <p:sldId id="273" r:id="rId18"/>
    <p:sldId id="287" r:id="rId19"/>
    <p:sldId id="274" r:id="rId20"/>
    <p:sldId id="278" r:id="rId21"/>
    <p:sldId id="275" r:id="rId22"/>
    <p:sldId id="281" r:id="rId23"/>
    <p:sldId id="282" r:id="rId24"/>
    <p:sldId id="283"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94660"/>
  </p:normalViewPr>
  <p:slideViewPr>
    <p:cSldViewPr>
      <p:cViewPr>
        <p:scale>
          <a:sx n="100" d="100"/>
          <a:sy n="100" d="100"/>
        </p:scale>
        <p:origin x="-196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0DC43-DCDC-45A1-8D64-F5E31376D884}" type="datetimeFigureOut">
              <a:rPr lang="en-US" smtClean="0"/>
              <a:pPr/>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E5E90E-A573-4EDC-9932-980BF0F56CC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DC43-DCDC-45A1-8D64-F5E31376D884}" type="datetimeFigureOut">
              <a:rPr lang="en-US" smtClean="0"/>
              <a:pPr/>
              <a:t>12/15/2021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5E90E-A573-4EDC-9932-980BF0F56CC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search.yahoo.com/search;_ylt=AwrSbDY2QLNWhnwAMEtXNyoA;_ylu=X3oDMTE3dGxtMG1oBGNvbG8DZ3ExBHBvcwMxBHZ0aWQDQjE1OTFfMQRzZWMDcXNzLXFydw--?type=C211US0D20151020&amp;fr=mcafee&amp;ei=UTF-8&amp;p=non+pressurized&amp;fr2=1264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1.gif"/><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VA transparency.gif"/>
          <p:cNvPicPr>
            <a:picLocks noGrp="1" noChangeAspect="1"/>
          </p:cNvPicPr>
          <p:nvPr>
            <p:ph idx="1"/>
          </p:nvPr>
        </p:nvPicPr>
        <p:blipFill>
          <a:blip r:embed="rId2" cstate="print"/>
          <a:stretch>
            <a:fillRect/>
          </a:stretch>
        </p:blipFill>
        <p:spPr>
          <a:xfrm>
            <a:off x="1905000" y="1219200"/>
            <a:ext cx="5181600" cy="2906815"/>
          </a:xfrm>
        </p:spPr>
      </p:pic>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7" descr="Shower-miser out lined.png"/>
          <p:cNvPicPr>
            <a:picLocks noChangeAspect="1"/>
          </p:cNvPicPr>
          <p:nvPr/>
        </p:nvPicPr>
        <p:blipFill>
          <a:blip r:embed="rId3" cstate="print"/>
          <a:stretch>
            <a:fillRect/>
          </a:stretch>
        </p:blipFill>
        <p:spPr>
          <a:xfrm>
            <a:off x="990600" y="4038600"/>
            <a:ext cx="4933950" cy="990600"/>
          </a:xfrm>
          <a:prstGeom prst="rect">
            <a:avLst/>
          </a:prstGeom>
        </p:spPr>
      </p:pic>
      <p:sp>
        <p:nvSpPr>
          <p:cNvPr id="9" name="Title 1"/>
          <p:cNvSpPr txBox="1">
            <a:spLocks/>
          </p:cNvSpPr>
          <p:nvPr/>
        </p:nvSpPr>
        <p:spPr>
          <a:xfrm>
            <a:off x="1295400" y="4873625"/>
            <a:ext cx="6858000" cy="1755775"/>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Installation Guide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latin typeface="+mj-lt"/>
                <a:ea typeface="+mj-ea"/>
                <a:cs typeface="+mj-cs"/>
              </a:rPr>
              <a:t>(For </a:t>
            </a:r>
            <a:r>
              <a:rPr lang="en-US" sz="2800" b="1" dirty="0" smtClean="0">
                <a:latin typeface="+mj-lt"/>
                <a:ea typeface="+mj-ea"/>
                <a:cs typeface="+mj-cs"/>
              </a:rPr>
              <a:t>Boats</a:t>
            </a:r>
            <a:r>
              <a:rPr lang="en-US" sz="2800" b="1" noProof="0" dirty="0" smtClean="0">
                <a:latin typeface="+mj-lt"/>
                <a:ea typeface="+mj-ea"/>
                <a:cs typeface="+mj-cs"/>
              </a:rPr>
              <a:t> and RV’s)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www.Aquaviewinc.com/install</a:t>
            </a:r>
          </a:p>
        </p:txBody>
      </p:sp>
      <p:sp>
        <p:nvSpPr>
          <p:cNvPr id="10" name="TextBox 9"/>
          <p:cNvSpPr txBox="1"/>
          <p:nvPr/>
        </p:nvSpPr>
        <p:spPr>
          <a:xfrm>
            <a:off x="5804684" y="4114800"/>
            <a:ext cx="1586716" cy="769441"/>
          </a:xfrm>
          <a:prstGeom prst="rect">
            <a:avLst/>
          </a:prstGeom>
          <a:noFill/>
        </p:spPr>
        <p:txBody>
          <a:bodyPr wrap="none" rtlCol="0">
            <a:spAutoFit/>
          </a:bodyPr>
          <a:lstStyle/>
          <a:p>
            <a:r>
              <a:rPr lang="en-US" sz="4400" dirty="0" smtClean="0"/>
              <a:t>Elbow</a:t>
            </a:r>
            <a:endParaRPr lang="en-US" sz="4400" dirty="0"/>
          </a:p>
        </p:txBody>
      </p:sp>
    </p:spTree>
  </p:cSld>
  <p:clrMapOvr>
    <a:masterClrMapping/>
  </p:clrMapOvr>
  <p:transition advTm="791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8229600" cy="1143000"/>
          </a:xfrm>
        </p:spPr>
        <p:txBody>
          <a:bodyPr/>
          <a:lstStyle/>
          <a:p>
            <a:r>
              <a:rPr lang="en-US" dirty="0" smtClean="0"/>
              <a:t>Step 4</a:t>
            </a:r>
            <a:endParaRPr lang="en-US" dirty="0"/>
          </a:p>
        </p:txBody>
      </p:sp>
      <p:sp>
        <p:nvSpPr>
          <p:cNvPr id="3" name="Content Placeholder 2"/>
          <p:cNvSpPr>
            <a:spLocks noGrp="1"/>
          </p:cNvSpPr>
          <p:nvPr>
            <p:ph idx="1"/>
          </p:nvPr>
        </p:nvSpPr>
        <p:spPr>
          <a:xfrm>
            <a:off x="457200" y="2179637"/>
            <a:ext cx="8229600" cy="1401763"/>
          </a:xfrm>
        </p:spPr>
        <p:txBody>
          <a:bodyPr/>
          <a:lstStyle/>
          <a:p>
            <a:r>
              <a:rPr lang="en-US" dirty="0" smtClean="0"/>
              <a:t>Locate water input point at shower.</a:t>
            </a:r>
          </a:p>
          <a:p>
            <a:pPr algn="ctr">
              <a:buNone/>
            </a:pPr>
            <a:r>
              <a:rPr lang="en-US" dirty="0" smtClean="0"/>
              <a:t>	</a:t>
            </a:r>
            <a:r>
              <a:rPr lang="en-US" sz="2000" dirty="0" smtClean="0"/>
              <a:t>See red circles below</a:t>
            </a:r>
            <a:endParaRPr lang="en-US" sz="2000"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 name="Picture 8" descr="RV Shower.jpg"/>
          <p:cNvPicPr>
            <a:picLocks noChangeAspect="1"/>
          </p:cNvPicPr>
          <p:nvPr/>
        </p:nvPicPr>
        <p:blipFill>
          <a:blip r:embed="rId3" cstate="print"/>
          <a:stretch>
            <a:fillRect/>
          </a:stretch>
        </p:blipFill>
        <p:spPr>
          <a:xfrm>
            <a:off x="3200400" y="3429000"/>
            <a:ext cx="2362200" cy="3149600"/>
          </a:xfrm>
          <a:prstGeom prst="rect">
            <a:avLst/>
          </a:prstGeom>
        </p:spPr>
      </p:pic>
      <p:pic>
        <p:nvPicPr>
          <p:cNvPr id="10" name="Picture 9" descr="IMG_20151014_121158.jpg"/>
          <p:cNvPicPr>
            <a:picLocks noChangeAspect="1"/>
          </p:cNvPicPr>
          <p:nvPr/>
        </p:nvPicPr>
        <p:blipFill>
          <a:blip r:embed="rId4" cstate="print"/>
          <a:stretch>
            <a:fillRect/>
          </a:stretch>
        </p:blipFill>
        <p:spPr>
          <a:xfrm>
            <a:off x="6400800" y="3429000"/>
            <a:ext cx="2362200" cy="3149600"/>
          </a:xfrm>
          <a:prstGeom prst="rect">
            <a:avLst/>
          </a:prstGeom>
        </p:spPr>
      </p:pic>
      <p:sp>
        <p:nvSpPr>
          <p:cNvPr id="11" name="Oval 10"/>
          <p:cNvSpPr/>
          <p:nvPr/>
        </p:nvSpPr>
        <p:spPr>
          <a:xfrm>
            <a:off x="4495800" y="41910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239000" y="47244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ower below.jpg"/>
          <p:cNvPicPr>
            <a:picLocks noChangeAspect="1"/>
          </p:cNvPicPr>
          <p:nvPr/>
        </p:nvPicPr>
        <p:blipFill>
          <a:blip r:embed="rId5" cstate="print"/>
          <a:stretch>
            <a:fillRect/>
          </a:stretch>
        </p:blipFill>
        <p:spPr>
          <a:xfrm>
            <a:off x="381000" y="3429000"/>
            <a:ext cx="2362200" cy="3149600"/>
          </a:xfrm>
          <a:prstGeom prst="rect">
            <a:avLst/>
          </a:prstGeom>
        </p:spPr>
      </p:pic>
      <p:sp>
        <p:nvSpPr>
          <p:cNvPr id="14" name="Oval 13"/>
          <p:cNvSpPr/>
          <p:nvPr/>
        </p:nvSpPr>
        <p:spPr>
          <a:xfrm>
            <a:off x="1447800" y="46482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1068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3925"/>
            <a:ext cx="8229600" cy="912075"/>
          </a:xfrm>
        </p:spPr>
        <p:txBody>
          <a:bodyPr/>
          <a:lstStyle/>
          <a:p>
            <a:r>
              <a:rPr lang="en-US" dirty="0" smtClean="0"/>
              <a:t>Step 5</a:t>
            </a:r>
            <a:endParaRPr lang="en-US" dirty="0"/>
          </a:p>
        </p:txBody>
      </p:sp>
      <p:sp>
        <p:nvSpPr>
          <p:cNvPr id="3" name="Content Placeholder 2"/>
          <p:cNvSpPr>
            <a:spLocks noGrp="1"/>
          </p:cNvSpPr>
          <p:nvPr>
            <p:ph idx="1"/>
          </p:nvPr>
        </p:nvSpPr>
        <p:spPr>
          <a:xfrm>
            <a:off x="457200" y="2286000"/>
            <a:ext cx="8229600" cy="1096963"/>
          </a:xfrm>
        </p:spPr>
        <p:txBody>
          <a:bodyPr/>
          <a:lstStyle/>
          <a:p>
            <a:r>
              <a:rPr lang="en-US" dirty="0" smtClean="0"/>
              <a:t>Remove </a:t>
            </a:r>
            <a:r>
              <a:rPr lang="en-US" dirty="0"/>
              <a:t>s</a:t>
            </a:r>
            <a:r>
              <a:rPr lang="en-US" dirty="0" smtClean="0"/>
              <a:t>hower head or shower hose from water input pipe.</a:t>
            </a:r>
            <a:endParaRPr lang="en-US"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Picture 6" descr="Before 1.jpg"/>
          <p:cNvPicPr>
            <a:picLocks noChangeAspect="1"/>
          </p:cNvPicPr>
          <p:nvPr/>
        </p:nvPicPr>
        <p:blipFill>
          <a:blip r:embed="rId3" cstate="print"/>
          <a:stretch>
            <a:fillRect/>
          </a:stretch>
        </p:blipFill>
        <p:spPr>
          <a:xfrm>
            <a:off x="914400" y="3581400"/>
            <a:ext cx="2171700" cy="2895600"/>
          </a:xfrm>
          <a:prstGeom prst="rect">
            <a:avLst/>
          </a:prstGeom>
        </p:spPr>
      </p:pic>
      <p:pic>
        <p:nvPicPr>
          <p:cNvPr id="9" name="Picture 8" descr="Remove hose.jpg"/>
          <p:cNvPicPr>
            <a:picLocks noChangeAspect="1"/>
          </p:cNvPicPr>
          <p:nvPr/>
        </p:nvPicPr>
        <p:blipFill>
          <a:blip r:embed="rId4" cstate="print"/>
          <a:stretch>
            <a:fillRect/>
          </a:stretch>
        </p:blipFill>
        <p:spPr>
          <a:xfrm>
            <a:off x="4419600" y="3124200"/>
            <a:ext cx="3427942" cy="3283041"/>
          </a:xfrm>
          <a:prstGeom prst="rect">
            <a:avLst/>
          </a:prstGeom>
        </p:spPr>
      </p:pic>
    </p:spTree>
  </p:cSld>
  <p:clrMapOvr>
    <a:masterClrMapping/>
  </p:clrMapOvr>
  <p:transition advTm="836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w Elbow Unit.jpg"/>
          <p:cNvPicPr>
            <a:picLocks noChangeAspect="1"/>
          </p:cNvPicPr>
          <p:nvPr/>
        </p:nvPicPr>
        <p:blipFill>
          <a:blip r:embed="rId3" cstate="print"/>
          <a:stretch>
            <a:fillRect/>
          </a:stretch>
        </p:blipFill>
        <p:spPr>
          <a:xfrm>
            <a:off x="2800350" y="3124200"/>
            <a:ext cx="2228850" cy="2971800"/>
          </a:xfrm>
          <a:prstGeom prst="rect">
            <a:avLst/>
          </a:prstGeom>
        </p:spPr>
      </p:pic>
      <p:sp>
        <p:nvSpPr>
          <p:cNvPr id="2" name="Title 1"/>
          <p:cNvSpPr>
            <a:spLocks noGrp="1"/>
          </p:cNvSpPr>
          <p:nvPr>
            <p:ph type="title"/>
          </p:nvPr>
        </p:nvSpPr>
        <p:spPr>
          <a:xfrm>
            <a:off x="457200" y="914400"/>
            <a:ext cx="8229600" cy="912075"/>
          </a:xfrm>
        </p:spPr>
        <p:txBody>
          <a:bodyPr/>
          <a:lstStyle/>
          <a:p>
            <a:r>
              <a:rPr lang="en-US" dirty="0" smtClean="0"/>
              <a:t>Step 6</a:t>
            </a:r>
            <a:endParaRPr lang="en-US" dirty="0"/>
          </a:p>
        </p:txBody>
      </p:sp>
      <p:sp>
        <p:nvSpPr>
          <p:cNvPr id="3" name="Content Placeholder 2"/>
          <p:cNvSpPr>
            <a:spLocks noGrp="1"/>
          </p:cNvSpPr>
          <p:nvPr>
            <p:ph idx="1"/>
          </p:nvPr>
        </p:nvSpPr>
        <p:spPr>
          <a:xfrm>
            <a:off x="381000" y="1828801"/>
            <a:ext cx="8229600" cy="609599"/>
          </a:xfrm>
        </p:spPr>
        <p:txBody>
          <a:bodyPr>
            <a:normAutofit fontScale="92500"/>
          </a:bodyPr>
          <a:lstStyle/>
          <a:p>
            <a:r>
              <a:rPr lang="en-US" dirty="0" smtClean="0"/>
              <a:t>Attach SHOWERMI$ER unit to water input pipe.</a:t>
            </a:r>
            <a:r>
              <a:rPr lang="en-US" dirty="0" smtClean="0">
                <a:solidFill>
                  <a:srgbClr val="FF0000"/>
                </a:solidFill>
              </a:rPr>
              <a:t>*</a:t>
            </a:r>
            <a:endParaRPr lang="en-US" dirty="0">
              <a:solidFill>
                <a:srgbClr val="FF0000"/>
              </a:solidFill>
            </a:endParaRPr>
          </a:p>
        </p:txBody>
      </p:sp>
      <p:pic>
        <p:nvPicPr>
          <p:cNvPr id="4" name="Picture 3" descr="VA transparency.gif"/>
          <p:cNvPicPr>
            <a:picLocks noChangeAspect="1"/>
          </p:cNvPicPr>
          <p:nvPr/>
        </p:nvPicPr>
        <p:blipFill>
          <a:blip r:embed="rId4"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Content Placeholder 2"/>
          <p:cNvSpPr txBox="1">
            <a:spLocks/>
          </p:cNvSpPr>
          <p:nvPr/>
        </p:nvSpPr>
        <p:spPr>
          <a:xfrm>
            <a:off x="457200" y="2514601"/>
            <a:ext cx="8229600" cy="609599"/>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Note: For left or right side</a:t>
            </a:r>
            <a:r>
              <a:rPr kumimoji="0" lang="en-US" sz="3200" b="0" i="0" u="none" strike="noStrike" kern="1200" cap="none" spc="0" normalizeH="0" noProof="0" dirty="0" smtClean="0">
                <a:ln>
                  <a:noFill/>
                </a:ln>
                <a:solidFill>
                  <a:schemeClr val="tx1"/>
                </a:solidFill>
                <a:effectLst/>
                <a:uLnTx/>
                <a:uFillTx/>
                <a:latin typeface="+mn-lt"/>
                <a:ea typeface="+mn-ea"/>
                <a:cs typeface="+mn-cs"/>
              </a:rPr>
              <a:t> installs diverter lever may be repositioned.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Oval 10"/>
          <p:cNvSpPr/>
          <p:nvPr/>
        </p:nvSpPr>
        <p:spPr>
          <a:xfrm>
            <a:off x="4038600" y="4572000"/>
            <a:ext cx="1219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advTm="145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912075"/>
          </a:xfrm>
        </p:spPr>
        <p:txBody>
          <a:bodyPr/>
          <a:lstStyle/>
          <a:p>
            <a:r>
              <a:rPr lang="en-US" dirty="0" smtClean="0"/>
              <a:t>How To Reposition Lever</a:t>
            </a:r>
            <a:endParaRPr lang="en-US" dirty="0"/>
          </a:p>
        </p:txBody>
      </p:sp>
      <p:pic>
        <p:nvPicPr>
          <p:cNvPr id="4" name="Picture 3" descr="VA transparency.gif"/>
          <p:cNvPicPr>
            <a:picLocks noChangeAspect="1"/>
          </p:cNvPicPr>
          <p:nvPr/>
        </p:nvPicPr>
        <p:blipFill>
          <a:blip r:embed="rId3"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Content Placeholder 2"/>
          <p:cNvSpPr txBox="1">
            <a:spLocks/>
          </p:cNvSpPr>
          <p:nvPr/>
        </p:nvSpPr>
        <p:spPr>
          <a:xfrm>
            <a:off x="533400" y="1905000"/>
            <a:ext cx="8229600" cy="609599"/>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solidFill>
                  <a:srgbClr val="FF0000"/>
                </a:solidFill>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Left side</a:t>
            </a:r>
            <a:r>
              <a:rPr kumimoji="0" lang="en-US" sz="3200" b="0" i="0" u="none" strike="noStrike" kern="1200" cap="none" spc="0" normalizeH="0" noProof="0" dirty="0" smtClean="0">
                <a:ln>
                  <a:noFill/>
                </a:ln>
                <a:solidFill>
                  <a:schemeClr val="tx1"/>
                </a:solidFill>
                <a:effectLst/>
                <a:uLnTx/>
                <a:uFillTx/>
                <a:latin typeface="+mn-lt"/>
                <a:ea typeface="+mn-ea"/>
                <a:cs typeface="+mn-cs"/>
              </a:rPr>
              <a:t> installs diverter </a:t>
            </a:r>
            <a:r>
              <a:rPr lang="en-US" sz="3200" dirty="0" smtClean="0"/>
              <a:t>lever</a:t>
            </a:r>
            <a:r>
              <a:rPr kumimoji="0" lang="en-US" sz="3200" b="0" i="0" u="none" strike="noStrike" kern="1200" cap="none" spc="0" normalizeH="0" noProof="0" dirty="0" smtClean="0">
                <a:ln>
                  <a:noFill/>
                </a:ln>
                <a:solidFill>
                  <a:schemeClr val="tx1"/>
                </a:solidFill>
                <a:effectLst/>
                <a:uLnTx/>
                <a:uFillTx/>
                <a:latin typeface="+mn-lt"/>
                <a:ea typeface="+mn-ea"/>
                <a:cs typeface="+mn-cs"/>
              </a:rPr>
              <a:t> may be repositioned. The  post on  the lever unscrews and the </a:t>
            </a:r>
            <a:r>
              <a:rPr lang="en-US" sz="3200" b="1" u="sng" dirty="0" smtClean="0"/>
              <a:t>A</a:t>
            </a:r>
            <a:r>
              <a:rPr kumimoji="0" lang="en-US" sz="3200" b="1" i="0" u="sng" strike="noStrike" kern="1200" cap="none" spc="0" normalizeH="0" noProof="0" dirty="0" smtClean="0">
                <a:ln>
                  <a:noFill/>
                </a:ln>
                <a:solidFill>
                  <a:schemeClr val="tx1"/>
                </a:solidFill>
                <a:effectLst/>
                <a:uLnTx/>
                <a:uFillTx/>
                <a:latin typeface="+mn-lt"/>
                <a:ea typeface="+mn-ea"/>
                <a:cs typeface="+mn-cs"/>
              </a:rPr>
              <a:t>llen</a:t>
            </a:r>
            <a:r>
              <a:rPr kumimoji="0" lang="en-US" sz="3200" b="0" i="0" u="none" strike="noStrike" kern="1200" cap="none" spc="0" normalizeH="0" noProof="0" dirty="0" smtClean="0">
                <a:ln>
                  <a:noFill/>
                </a:ln>
                <a:solidFill>
                  <a:schemeClr val="tx1"/>
                </a:solidFill>
                <a:effectLst/>
                <a:uLnTx/>
                <a:uFillTx/>
                <a:latin typeface="+mn-lt"/>
                <a:ea typeface="+mn-ea"/>
                <a:cs typeface="+mn-cs"/>
              </a:rPr>
              <a:t> screw is loosened to reposition</a:t>
            </a:r>
            <a:r>
              <a:rPr kumimoji="0" lang="en-US" sz="3200" b="0" i="0" u="none" strike="noStrike" kern="1200" cap="none" spc="0" normalizeH="0" noProof="0" dirty="0" smtClean="0">
                <a:ln>
                  <a:noFill/>
                </a:ln>
                <a:solidFill>
                  <a:srgbClr val="FF0000"/>
                </a:solidFill>
                <a:effectLst/>
                <a:uLnTx/>
                <a:uFillTx/>
                <a:latin typeface="+mn-lt"/>
                <a:ea typeface="+mn-ea"/>
                <a:cs typeface="+mn-cs"/>
              </a:rPr>
              <a:t>*</a:t>
            </a:r>
            <a:r>
              <a:rPr kumimoji="0" lang="en-US" sz="3200" b="0" i="0" u="none" strike="noStrike" kern="1200" cap="none" spc="0" normalizeH="0" noProof="0" dirty="0" smtClean="0">
                <a:ln>
                  <a:noFill/>
                </a:ln>
                <a:solidFill>
                  <a:schemeClr val="tx1"/>
                </a:solidFill>
                <a:effectLst/>
                <a:uLnTx/>
                <a:uFillTx/>
                <a:latin typeface="+mn-lt"/>
                <a:ea typeface="+mn-ea"/>
                <a:cs typeface="+mn-cs"/>
              </a:rPr>
              <a:t> the lever.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838200" y="2514601"/>
            <a:ext cx="7620000" cy="609599"/>
          </a:xfrm>
          <a:prstGeom prst="rect">
            <a:avLst/>
          </a:prstGeom>
        </p:spPr>
        <p:txBody>
          <a:bodyPr vert="horz" lIns="91440" tIns="45720" rIns="91440" bIns="45720" rtlCol="0">
            <a:normAutofit/>
          </a:bodyPr>
          <a:lstStyle/>
          <a:p>
            <a:pPr marL="342900" lvl="0" indent="-342900">
              <a:spcBef>
                <a:spcPct val="20000"/>
              </a:spcBef>
              <a:defRPr/>
            </a:pPr>
            <a:r>
              <a:rPr kumimoji="0" lang="en-US" sz="2000" b="0" i="0" u="none" strike="noStrike" kern="1200" cap="none" spc="0" normalizeH="0" baseline="0" noProof="0" dirty="0" smtClean="0">
                <a:ln>
                  <a:noFill/>
                </a:ln>
                <a:solidFill>
                  <a:srgbClr val="FF0000"/>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Note: </a:t>
            </a:r>
            <a:r>
              <a:rPr lang="en-US" sz="2000" noProof="0" dirty="0" smtClean="0"/>
              <a:t>T</a:t>
            </a:r>
            <a:r>
              <a:rPr lang="en-US" sz="2000" dirty="0" smtClean="0"/>
              <a:t>o reposition,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rotate Lever </a:t>
            </a:r>
            <a:r>
              <a:rPr lang="en-US" sz="2000" dirty="0" smtClean="0"/>
              <a:t>as needed</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degrees</a:t>
            </a:r>
            <a:r>
              <a:rPr kumimoji="0" lang="en-US" sz="2000" b="0" i="0" u="none" strike="noStrike" kern="1200" cap="none" spc="0" normalizeH="0" noProof="0" dirty="0" smtClean="0">
                <a:ln>
                  <a:noFill/>
                </a:ln>
                <a:solidFill>
                  <a:schemeClr val="tx1"/>
                </a:solidFill>
                <a:effectLst/>
                <a:uLnTx/>
                <a:uFillTx/>
                <a:latin typeface="+mn-lt"/>
                <a:ea typeface="+mn-ea"/>
                <a:cs typeface="+mn-cs"/>
              </a:rPr>
              <a:t> and reassemble.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descr="Lever 2.jpg"/>
          <p:cNvPicPr>
            <a:picLocks noChangeAspect="1"/>
          </p:cNvPicPr>
          <p:nvPr/>
        </p:nvPicPr>
        <p:blipFill>
          <a:blip r:embed="rId4" cstate="print"/>
          <a:stretch>
            <a:fillRect/>
          </a:stretch>
        </p:blipFill>
        <p:spPr>
          <a:xfrm>
            <a:off x="4500692" y="2971800"/>
            <a:ext cx="4109908" cy="3581400"/>
          </a:xfrm>
          <a:prstGeom prst="rect">
            <a:avLst/>
          </a:prstGeom>
        </p:spPr>
      </p:pic>
      <p:pic>
        <p:nvPicPr>
          <p:cNvPr id="14" name="Picture 13" descr="lever 1.jpg"/>
          <p:cNvPicPr>
            <a:picLocks noChangeAspect="1"/>
          </p:cNvPicPr>
          <p:nvPr/>
        </p:nvPicPr>
        <p:blipFill>
          <a:blip r:embed="rId5" cstate="print"/>
          <a:stretch>
            <a:fillRect/>
          </a:stretch>
        </p:blipFill>
        <p:spPr>
          <a:xfrm>
            <a:off x="990600" y="2971800"/>
            <a:ext cx="2697535" cy="3581400"/>
          </a:xfrm>
          <a:prstGeom prst="rect">
            <a:avLst/>
          </a:prstGeom>
        </p:spPr>
      </p:pic>
      <p:cxnSp>
        <p:nvCxnSpPr>
          <p:cNvPr id="12" name="Straight Arrow Connector 11"/>
          <p:cNvCxnSpPr/>
          <p:nvPr/>
        </p:nvCxnSpPr>
        <p:spPr>
          <a:xfrm>
            <a:off x="2514600" y="5867400"/>
            <a:ext cx="4572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276600" y="5410200"/>
            <a:ext cx="0" cy="533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498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2075"/>
          </a:xfrm>
        </p:spPr>
        <p:txBody>
          <a:bodyPr/>
          <a:lstStyle/>
          <a:p>
            <a:r>
              <a:rPr lang="en-US" dirty="0" smtClean="0"/>
              <a:t>Step 7</a:t>
            </a:r>
            <a:endParaRPr lang="en-US" dirty="0"/>
          </a:p>
        </p:txBody>
      </p:sp>
      <p:sp>
        <p:nvSpPr>
          <p:cNvPr id="3" name="Content Placeholder 2"/>
          <p:cNvSpPr>
            <a:spLocks noGrp="1"/>
          </p:cNvSpPr>
          <p:nvPr>
            <p:ph idx="1"/>
          </p:nvPr>
        </p:nvSpPr>
        <p:spPr>
          <a:xfrm>
            <a:off x="457200" y="1600200"/>
            <a:ext cx="8229600" cy="1554163"/>
          </a:xfrm>
        </p:spPr>
        <p:txBody>
          <a:bodyPr/>
          <a:lstStyle/>
          <a:p>
            <a:r>
              <a:rPr lang="en-US" dirty="0" smtClean="0"/>
              <a:t>Using Crayon or Erasable Pen locate the </a:t>
            </a:r>
            <a:r>
              <a:rPr lang="en-US" dirty="0"/>
              <a:t>c</a:t>
            </a:r>
            <a:r>
              <a:rPr lang="en-US" dirty="0" smtClean="0"/>
              <a:t>enter point of 90 Deg Elbow.</a:t>
            </a:r>
            <a:r>
              <a:rPr lang="en-US" dirty="0" smtClean="0">
                <a:solidFill>
                  <a:srgbClr val="FF0000"/>
                </a:solidFill>
              </a:rPr>
              <a:t>*</a:t>
            </a:r>
          </a:p>
          <a:p>
            <a:r>
              <a:rPr lang="en-US" sz="1800" dirty="0" smtClean="0">
                <a:solidFill>
                  <a:srgbClr val="FF0000"/>
                </a:solidFill>
              </a:rPr>
              <a:t>*Be sure SHOWERMI$ER is level</a:t>
            </a:r>
            <a:endParaRPr lang="en-US" sz="1800" dirty="0">
              <a:solidFill>
                <a:srgbClr val="FF0000"/>
              </a:solidFill>
            </a:endParaRPr>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 name="Picture 9" descr="Marked Circle.jpg"/>
          <p:cNvPicPr>
            <a:picLocks noChangeAspect="1"/>
          </p:cNvPicPr>
          <p:nvPr/>
        </p:nvPicPr>
        <p:blipFill>
          <a:blip r:embed="rId3" cstate="print"/>
          <a:stretch>
            <a:fillRect/>
          </a:stretch>
        </p:blipFill>
        <p:spPr>
          <a:xfrm>
            <a:off x="1752600" y="3048000"/>
            <a:ext cx="2571750" cy="3429000"/>
          </a:xfrm>
          <a:prstGeom prst="rect">
            <a:avLst/>
          </a:prstGeom>
        </p:spPr>
      </p:pic>
      <p:pic>
        <p:nvPicPr>
          <p:cNvPr id="11" name="Picture 10" descr="ready to drill.jpg"/>
          <p:cNvPicPr>
            <a:picLocks noChangeAspect="1"/>
          </p:cNvPicPr>
          <p:nvPr/>
        </p:nvPicPr>
        <p:blipFill>
          <a:blip r:embed="rId4" cstate="print"/>
          <a:stretch>
            <a:fillRect/>
          </a:stretch>
        </p:blipFill>
        <p:spPr>
          <a:xfrm>
            <a:off x="4572000" y="3048000"/>
            <a:ext cx="2590800" cy="3454400"/>
          </a:xfrm>
          <a:prstGeom prst="rect">
            <a:avLst/>
          </a:prstGeom>
        </p:spPr>
      </p:pic>
      <p:cxnSp>
        <p:nvCxnSpPr>
          <p:cNvPr id="12" name="Straight Arrow Connector 11"/>
          <p:cNvCxnSpPr/>
          <p:nvPr/>
        </p:nvCxnSpPr>
        <p:spPr>
          <a:xfrm flipV="1">
            <a:off x="2438400" y="4419600"/>
            <a:ext cx="457200" cy="4572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486400" y="4648200"/>
            <a:ext cx="457200" cy="4572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092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lstStyle/>
          <a:p>
            <a:r>
              <a:rPr lang="en-US" dirty="0" smtClean="0"/>
              <a:t>Step 8</a:t>
            </a:r>
            <a:endParaRPr lang="en-US" dirty="0"/>
          </a:p>
        </p:txBody>
      </p:sp>
      <p:sp>
        <p:nvSpPr>
          <p:cNvPr id="3" name="Content Placeholder 2"/>
          <p:cNvSpPr>
            <a:spLocks noGrp="1"/>
          </p:cNvSpPr>
          <p:nvPr>
            <p:ph idx="1"/>
          </p:nvPr>
        </p:nvSpPr>
        <p:spPr>
          <a:xfrm>
            <a:off x="457200" y="1752600"/>
            <a:ext cx="8229600" cy="1630363"/>
          </a:xfrm>
        </p:spPr>
        <p:txBody>
          <a:bodyPr>
            <a:normAutofit fontScale="85000" lnSpcReduction="10000"/>
          </a:bodyPr>
          <a:lstStyle/>
          <a:p>
            <a:r>
              <a:rPr lang="en-US" dirty="0" smtClean="0"/>
              <a:t>Remove the SHOWERMI$ER unit.</a:t>
            </a:r>
          </a:p>
          <a:p>
            <a:r>
              <a:rPr lang="en-US" dirty="0" smtClean="0"/>
              <a:t>Using a </a:t>
            </a:r>
            <a:r>
              <a:rPr lang="en-US" b="1" u="sng" dirty="0" smtClean="0"/>
              <a:t>13/16</a:t>
            </a:r>
            <a:r>
              <a:rPr lang="en-US" b="1" u="sng" baseline="30000" dirty="0" smtClean="0"/>
              <a:t>”</a:t>
            </a:r>
            <a:r>
              <a:rPr lang="en-US" b="1" u="sng" dirty="0" smtClean="0"/>
              <a:t> inch hole saw</a:t>
            </a:r>
            <a:r>
              <a:rPr lang="en-US" dirty="0" smtClean="0"/>
              <a:t> drill a hole where the mark had been made at center of Elbow opening.</a:t>
            </a:r>
            <a:endParaRPr lang="en-US"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advTm="2451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762000"/>
          </a:xfrm>
        </p:spPr>
        <p:txBody>
          <a:bodyPr/>
          <a:lstStyle/>
          <a:p>
            <a:r>
              <a:rPr lang="en-US" dirty="0" smtClean="0"/>
              <a:t>Step 9</a:t>
            </a:r>
            <a:endParaRPr lang="en-US" dirty="0"/>
          </a:p>
        </p:txBody>
      </p:sp>
      <p:sp>
        <p:nvSpPr>
          <p:cNvPr id="3" name="Content Placeholder 2"/>
          <p:cNvSpPr>
            <a:spLocks noGrp="1"/>
          </p:cNvSpPr>
          <p:nvPr>
            <p:ph idx="1"/>
          </p:nvPr>
        </p:nvSpPr>
        <p:spPr>
          <a:xfrm>
            <a:off x="533400" y="1646237"/>
            <a:ext cx="8229600" cy="2316163"/>
          </a:xfrm>
        </p:spPr>
        <p:txBody>
          <a:bodyPr>
            <a:normAutofit fontScale="92500"/>
          </a:bodyPr>
          <a:lstStyle/>
          <a:p>
            <a:r>
              <a:rPr lang="en-US" sz="2800" u="sng" dirty="0" smtClean="0"/>
              <a:t>Apply Teflon Tape on the threaded side of the ½” nipple to make a water tight seal</a:t>
            </a:r>
            <a:r>
              <a:rPr lang="en-US" sz="2800" dirty="0" smtClean="0"/>
              <a:t> when connecting the through wall fittings together. </a:t>
            </a:r>
          </a:p>
          <a:p>
            <a:r>
              <a:rPr lang="en-US" sz="2800" dirty="0" smtClean="0"/>
              <a:t>Attach ½” x 74mm long nipple (Included in kit) to the slip side of the 90 degree Elbow using clear PVC glue  .</a:t>
            </a:r>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advTm="1390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1999"/>
          </a:xfrm>
        </p:spPr>
        <p:txBody>
          <a:bodyPr>
            <a:normAutofit fontScale="90000"/>
          </a:bodyPr>
          <a:lstStyle/>
          <a:p>
            <a:r>
              <a:rPr lang="en-US" dirty="0" smtClean="0"/>
              <a:t>Step 10</a:t>
            </a:r>
            <a:endParaRPr lang="en-US" dirty="0"/>
          </a:p>
        </p:txBody>
      </p:sp>
      <p:sp>
        <p:nvSpPr>
          <p:cNvPr id="3" name="Content Placeholder 2"/>
          <p:cNvSpPr>
            <a:spLocks noGrp="1"/>
          </p:cNvSpPr>
          <p:nvPr>
            <p:ph idx="1"/>
          </p:nvPr>
        </p:nvSpPr>
        <p:spPr>
          <a:xfrm>
            <a:off x="457200" y="1524000"/>
            <a:ext cx="8229600" cy="2209800"/>
          </a:xfrm>
        </p:spPr>
        <p:txBody>
          <a:bodyPr>
            <a:normAutofit fontScale="70000" lnSpcReduction="20000"/>
          </a:bodyPr>
          <a:lstStyle/>
          <a:p>
            <a:r>
              <a:rPr lang="en-US" dirty="0" smtClean="0"/>
              <a:t>Using the ½” </a:t>
            </a:r>
            <a:r>
              <a:rPr lang="en-US" u="sng" dirty="0" smtClean="0"/>
              <a:t>Washers &amp; Locknuts</a:t>
            </a:r>
            <a:r>
              <a:rPr lang="en-US" dirty="0" smtClean="0"/>
              <a:t> (Included in kit), attach the first set to the Nipple </a:t>
            </a:r>
            <a:r>
              <a:rPr lang="en-US" u="sng" dirty="0" smtClean="0"/>
              <a:t>(Nut first and backwards</a:t>
            </a:r>
            <a:r>
              <a:rPr lang="en-US" dirty="0" smtClean="0"/>
              <a:t>. Screw it all the way until you run out of treads.  Then place the washer on and slide it up to the nut.  Insert the threaded side of the nipple into the wall with the washer &amp; Locknut to the back of the shower. Hand tighten  securely to the shower wall (washer first, then nut).</a:t>
            </a:r>
          </a:p>
          <a:p>
            <a:r>
              <a:rPr lang="en-US" b="1" dirty="0" smtClean="0">
                <a:solidFill>
                  <a:srgbClr val="FF0000"/>
                </a:solidFill>
              </a:rPr>
              <a:t>Do not over tighten!</a:t>
            </a:r>
            <a:endParaRPr lang="en-US" b="1" dirty="0">
              <a:solidFill>
                <a:srgbClr val="FF0000"/>
              </a:solidFill>
            </a:endParaRPr>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 name="Picture 9" descr="in wall 2.jpg"/>
          <p:cNvPicPr>
            <a:picLocks noChangeAspect="1"/>
          </p:cNvPicPr>
          <p:nvPr/>
        </p:nvPicPr>
        <p:blipFill>
          <a:blip r:embed="rId3" cstate="print"/>
          <a:stretch>
            <a:fillRect/>
          </a:stretch>
        </p:blipFill>
        <p:spPr>
          <a:xfrm>
            <a:off x="6477000" y="4477058"/>
            <a:ext cx="1905000" cy="1789778"/>
          </a:xfrm>
          <a:prstGeom prst="rect">
            <a:avLst/>
          </a:prstGeom>
        </p:spPr>
      </p:pic>
      <p:pic>
        <p:nvPicPr>
          <p:cNvPr id="9" name="Picture 8" descr="washer.jpg"/>
          <p:cNvPicPr>
            <a:picLocks noChangeAspect="1"/>
          </p:cNvPicPr>
          <p:nvPr/>
        </p:nvPicPr>
        <p:blipFill>
          <a:blip r:embed="rId4" cstate="print"/>
          <a:stretch>
            <a:fillRect/>
          </a:stretch>
        </p:blipFill>
        <p:spPr>
          <a:xfrm>
            <a:off x="4114800" y="4343400"/>
            <a:ext cx="1828800" cy="1887902"/>
          </a:xfrm>
          <a:prstGeom prst="rect">
            <a:avLst/>
          </a:prstGeom>
        </p:spPr>
      </p:pic>
      <p:sp>
        <p:nvSpPr>
          <p:cNvPr id="11" name="TextBox 10"/>
          <p:cNvSpPr txBox="1"/>
          <p:nvPr/>
        </p:nvSpPr>
        <p:spPr>
          <a:xfrm>
            <a:off x="4191000" y="5791200"/>
            <a:ext cx="22860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sp>
        <p:nvSpPr>
          <p:cNvPr id="12" name="TextBox 11"/>
          <p:cNvSpPr txBox="1"/>
          <p:nvPr/>
        </p:nvSpPr>
        <p:spPr>
          <a:xfrm>
            <a:off x="6553200" y="5791200"/>
            <a:ext cx="228600" cy="369332"/>
          </a:xfrm>
          <a:prstGeom prst="rect">
            <a:avLst/>
          </a:prstGeom>
          <a:noFill/>
        </p:spPr>
        <p:txBody>
          <a:bodyPr wrap="square" rtlCol="0">
            <a:spAutoFit/>
          </a:bodyPr>
          <a:lstStyle/>
          <a:p>
            <a:r>
              <a:rPr lang="en-US" b="1" dirty="0" smtClean="0">
                <a:solidFill>
                  <a:schemeClr val="bg1"/>
                </a:solidFill>
              </a:rPr>
              <a:t>2</a:t>
            </a:r>
            <a:endParaRPr lang="en-US" b="1" dirty="0">
              <a:solidFill>
                <a:schemeClr val="bg1"/>
              </a:solidFill>
            </a:endParaRPr>
          </a:p>
        </p:txBody>
      </p:sp>
      <p:pic>
        <p:nvPicPr>
          <p:cNvPr id="13" name="Picture 12" descr="New Elbow Unit.jpg"/>
          <p:cNvPicPr>
            <a:picLocks noChangeAspect="1"/>
          </p:cNvPicPr>
          <p:nvPr/>
        </p:nvPicPr>
        <p:blipFill>
          <a:blip r:embed="rId5" cstate="print"/>
          <a:stretch>
            <a:fillRect/>
          </a:stretch>
        </p:blipFill>
        <p:spPr>
          <a:xfrm flipH="1">
            <a:off x="1066800" y="3810000"/>
            <a:ext cx="2166938" cy="2667000"/>
          </a:xfrm>
          <a:prstGeom prst="rect">
            <a:avLst/>
          </a:prstGeom>
        </p:spPr>
      </p:pic>
      <p:sp>
        <p:nvSpPr>
          <p:cNvPr id="14" name="Oval 13"/>
          <p:cNvSpPr/>
          <p:nvPr/>
        </p:nvSpPr>
        <p:spPr>
          <a:xfrm>
            <a:off x="2362200" y="54102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151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1999"/>
          </a:xfrm>
        </p:spPr>
        <p:txBody>
          <a:bodyPr>
            <a:normAutofit fontScale="90000"/>
          </a:bodyPr>
          <a:lstStyle/>
          <a:p>
            <a:r>
              <a:rPr lang="en-US" dirty="0" smtClean="0"/>
              <a:t>Examples</a:t>
            </a:r>
            <a:endParaRPr lang="en-US"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4" name="Picture 13" descr="2(B) Front.jpg"/>
          <p:cNvPicPr>
            <a:picLocks noChangeAspect="1"/>
          </p:cNvPicPr>
          <p:nvPr/>
        </p:nvPicPr>
        <p:blipFill>
          <a:blip r:embed="rId3" cstate="print"/>
          <a:stretch>
            <a:fillRect/>
          </a:stretch>
        </p:blipFill>
        <p:spPr>
          <a:xfrm>
            <a:off x="5181600" y="3048000"/>
            <a:ext cx="2438400" cy="3251200"/>
          </a:xfrm>
          <a:prstGeom prst="rect">
            <a:avLst/>
          </a:prstGeom>
        </p:spPr>
      </p:pic>
      <p:pic>
        <p:nvPicPr>
          <p:cNvPr id="15" name="Picture 14" descr="3 Back.jpg"/>
          <p:cNvPicPr>
            <a:picLocks noChangeAspect="1"/>
          </p:cNvPicPr>
          <p:nvPr/>
        </p:nvPicPr>
        <p:blipFill>
          <a:blip r:embed="rId4" cstate="print"/>
          <a:stretch>
            <a:fillRect/>
          </a:stretch>
        </p:blipFill>
        <p:spPr>
          <a:xfrm>
            <a:off x="457200" y="1447800"/>
            <a:ext cx="1801041" cy="1289282"/>
          </a:xfrm>
          <a:prstGeom prst="rect">
            <a:avLst/>
          </a:prstGeom>
        </p:spPr>
      </p:pic>
      <p:pic>
        <p:nvPicPr>
          <p:cNvPr id="20" name="Picture 19" descr="Bezil.jpg"/>
          <p:cNvPicPr>
            <a:picLocks noChangeAspect="1"/>
          </p:cNvPicPr>
          <p:nvPr/>
        </p:nvPicPr>
        <p:blipFill>
          <a:blip r:embed="rId5" cstate="print"/>
          <a:stretch>
            <a:fillRect/>
          </a:stretch>
        </p:blipFill>
        <p:spPr>
          <a:xfrm>
            <a:off x="7384304" y="1295400"/>
            <a:ext cx="1502508" cy="1447800"/>
          </a:xfrm>
          <a:prstGeom prst="rect">
            <a:avLst/>
          </a:prstGeom>
        </p:spPr>
      </p:pic>
      <p:pic>
        <p:nvPicPr>
          <p:cNvPr id="21" name="Picture 20" descr="Elbow Front.jpg"/>
          <p:cNvPicPr>
            <a:picLocks noChangeAspect="1"/>
          </p:cNvPicPr>
          <p:nvPr/>
        </p:nvPicPr>
        <p:blipFill>
          <a:blip r:embed="rId6" cstate="print"/>
          <a:stretch>
            <a:fillRect/>
          </a:stretch>
        </p:blipFill>
        <p:spPr>
          <a:xfrm>
            <a:off x="1219200" y="3124200"/>
            <a:ext cx="3572483" cy="2971800"/>
          </a:xfrm>
          <a:prstGeom prst="rect">
            <a:avLst/>
          </a:prstGeom>
        </p:spPr>
      </p:pic>
    </p:spTree>
  </p:cSld>
  <p:clrMapOvr>
    <a:masterClrMapping/>
  </p:clrMapOvr>
  <p:transition advTm="1516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325"/>
            <a:ext cx="8229600" cy="912075"/>
          </a:xfrm>
        </p:spPr>
        <p:txBody>
          <a:bodyPr>
            <a:normAutofit fontScale="90000"/>
          </a:bodyPr>
          <a:lstStyle/>
          <a:p>
            <a:r>
              <a:rPr lang="en-US" dirty="0" smtClean="0"/>
              <a:t>Step 11</a:t>
            </a:r>
            <a:br>
              <a:rPr lang="en-US" dirty="0" smtClean="0"/>
            </a:br>
            <a:endParaRPr lang="en-US" dirty="0"/>
          </a:p>
        </p:txBody>
      </p:sp>
      <p:sp>
        <p:nvSpPr>
          <p:cNvPr id="3" name="Content Placeholder 2"/>
          <p:cNvSpPr>
            <a:spLocks noGrp="1"/>
          </p:cNvSpPr>
          <p:nvPr>
            <p:ph idx="1"/>
          </p:nvPr>
        </p:nvSpPr>
        <p:spPr>
          <a:xfrm>
            <a:off x="457200" y="1981200"/>
            <a:ext cx="8229600" cy="1401763"/>
          </a:xfrm>
        </p:spPr>
        <p:txBody>
          <a:bodyPr>
            <a:normAutofit fontScale="77500" lnSpcReduction="20000"/>
          </a:bodyPr>
          <a:lstStyle/>
          <a:p>
            <a:r>
              <a:rPr lang="en-US" u="sng" dirty="0" smtClean="0"/>
              <a:t>Apply Teflon Tape on to both sides of the ½” All Thread Nipple to make a water tight seal</a:t>
            </a:r>
            <a:r>
              <a:rPr lang="en-US" dirty="0" smtClean="0"/>
              <a:t> when </a:t>
            </a:r>
          </a:p>
          <a:p>
            <a:r>
              <a:rPr lang="en-US" dirty="0" smtClean="0"/>
              <a:t>Attach the Pex pipe, with a ½” female fitting. Hand tighten  securely to the ½” Nipple.</a:t>
            </a:r>
            <a:endParaRPr lang="en-US"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Picture 6" descr="pex pipe.jpg"/>
          <p:cNvPicPr>
            <a:picLocks noChangeAspect="1"/>
          </p:cNvPicPr>
          <p:nvPr/>
        </p:nvPicPr>
        <p:blipFill>
          <a:blip r:embed="rId3" cstate="print"/>
          <a:stretch>
            <a:fillRect/>
          </a:stretch>
        </p:blipFill>
        <p:spPr>
          <a:xfrm>
            <a:off x="5624975" y="3048000"/>
            <a:ext cx="2757025" cy="3733800"/>
          </a:xfrm>
          <a:prstGeom prst="rect">
            <a:avLst/>
          </a:prstGeom>
        </p:spPr>
      </p:pic>
    </p:spTree>
  </p:cSld>
  <p:clrMapOvr>
    <a:masterClrMapping/>
  </p:clrMapOvr>
  <p:transition advTm="1328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doing.</a:t>
            </a:r>
            <a:endParaRPr lang="en-US" dirty="0"/>
          </a:p>
        </p:txBody>
      </p:sp>
      <p:pic>
        <p:nvPicPr>
          <p:cNvPr id="4" name="Picture 3" descr="ShowerMiser1.jpg"/>
          <p:cNvPicPr>
            <a:picLocks noChangeAspect="1"/>
          </p:cNvPicPr>
          <p:nvPr/>
        </p:nvPicPr>
        <p:blipFill>
          <a:blip r:embed="rId3" cstate="print"/>
          <a:stretch>
            <a:fillRect/>
          </a:stretch>
        </p:blipFill>
        <p:spPr>
          <a:xfrm>
            <a:off x="1981200" y="1676400"/>
            <a:ext cx="4838700" cy="4838700"/>
          </a:xfrm>
          <a:prstGeom prst="rect">
            <a:avLst/>
          </a:prstGeom>
        </p:spPr>
      </p:pic>
      <p:sp>
        <p:nvSpPr>
          <p:cNvPr id="5" name="Oval 4"/>
          <p:cNvSpPr/>
          <p:nvPr/>
        </p:nvSpPr>
        <p:spPr>
          <a:xfrm>
            <a:off x="3962400" y="2819400"/>
            <a:ext cx="685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657600" y="2667000"/>
            <a:ext cx="1219200" cy="1600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advTm="475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ew Elbow Unit.jpg"/>
          <p:cNvPicPr>
            <a:picLocks noChangeAspect="1"/>
          </p:cNvPicPr>
          <p:nvPr/>
        </p:nvPicPr>
        <p:blipFill>
          <a:blip r:embed="rId2" cstate="print"/>
          <a:stretch>
            <a:fillRect/>
          </a:stretch>
        </p:blipFill>
        <p:spPr>
          <a:xfrm>
            <a:off x="6096000" y="3886200"/>
            <a:ext cx="2114550" cy="2819400"/>
          </a:xfrm>
          <a:prstGeom prst="rect">
            <a:avLst/>
          </a:prstGeom>
        </p:spPr>
      </p:pic>
      <p:sp>
        <p:nvSpPr>
          <p:cNvPr id="2" name="Title 1"/>
          <p:cNvSpPr>
            <a:spLocks noGrp="1"/>
          </p:cNvSpPr>
          <p:nvPr>
            <p:ph type="title"/>
          </p:nvPr>
        </p:nvSpPr>
        <p:spPr>
          <a:xfrm>
            <a:off x="457200" y="990600"/>
            <a:ext cx="8229600" cy="912075"/>
          </a:xfrm>
        </p:spPr>
        <p:txBody>
          <a:bodyPr>
            <a:normAutofit/>
          </a:bodyPr>
          <a:lstStyle/>
          <a:p>
            <a:r>
              <a:rPr lang="en-US" dirty="0" smtClean="0"/>
              <a:t>Step 12</a:t>
            </a:r>
            <a:endParaRPr lang="en-US" dirty="0"/>
          </a:p>
        </p:txBody>
      </p:sp>
      <p:sp>
        <p:nvSpPr>
          <p:cNvPr id="3" name="Content Placeholder 2"/>
          <p:cNvSpPr>
            <a:spLocks noGrp="1"/>
          </p:cNvSpPr>
          <p:nvPr>
            <p:ph idx="1"/>
          </p:nvPr>
        </p:nvSpPr>
        <p:spPr>
          <a:xfrm>
            <a:off x="457200" y="1828800"/>
            <a:ext cx="8229600" cy="2286000"/>
          </a:xfrm>
        </p:spPr>
        <p:txBody>
          <a:bodyPr>
            <a:normAutofit fontScale="92500" lnSpcReduction="20000"/>
          </a:bodyPr>
          <a:lstStyle/>
          <a:p>
            <a:pPr marL="514350" indent="-514350">
              <a:buFont typeface="+mj-lt"/>
              <a:buAutoNum type="arabicPeriod"/>
            </a:pPr>
            <a:r>
              <a:rPr lang="en-US" sz="2800" dirty="0" smtClean="0"/>
              <a:t>Reattach SHOWERMI$ER unit (with </a:t>
            </a:r>
            <a:r>
              <a:rPr lang="en-US" sz="2400" b="1" dirty="0" smtClean="0"/>
              <a:t>the diverter washer) </a:t>
            </a:r>
            <a:r>
              <a:rPr lang="en-US" sz="2800" dirty="0" smtClean="0"/>
              <a:t>to shower water input pipe</a:t>
            </a:r>
            <a:r>
              <a:rPr lang="en-US" sz="2800" dirty="0" smtClean="0">
                <a:solidFill>
                  <a:srgbClr val="FF0000"/>
                </a:solidFill>
              </a:rPr>
              <a:t>*</a:t>
            </a:r>
            <a:r>
              <a:rPr lang="en-US" sz="2800" dirty="0" smtClean="0"/>
              <a:t>. Again, use some Teflon Tape to  make a water tight seal.</a:t>
            </a:r>
          </a:p>
          <a:p>
            <a:pPr marL="514350" indent="-514350">
              <a:buFont typeface="+mj-lt"/>
              <a:buAutoNum type="arabicPeriod"/>
            </a:pPr>
            <a:r>
              <a:rPr lang="en-US" sz="2800" dirty="0" smtClean="0"/>
              <a:t>Reattach shower head or shower hose to the SHOWERMI$ER 2 way diverter.</a:t>
            </a:r>
          </a:p>
          <a:p>
            <a:pPr marL="514350" indent="-514350">
              <a:buNone/>
            </a:pPr>
            <a:r>
              <a:rPr lang="en-US" sz="2800" dirty="0" smtClean="0"/>
              <a:t>      </a:t>
            </a:r>
          </a:p>
          <a:p>
            <a:endParaRPr lang="en-US" sz="2800" dirty="0"/>
          </a:p>
        </p:txBody>
      </p:sp>
      <p:pic>
        <p:nvPicPr>
          <p:cNvPr id="4" name="Picture 3" descr="VA transparency.gif"/>
          <p:cNvPicPr>
            <a:picLocks noChangeAspect="1"/>
          </p:cNvPicPr>
          <p:nvPr/>
        </p:nvPicPr>
        <p:blipFill>
          <a:blip r:embed="rId3"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9" name="Straight Arrow Connector 8"/>
          <p:cNvCxnSpPr/>
          <p:nvPr/>
        </p:nvCxnSpPr>
        <p:spPr>
          <a:xfrm rot="5400000" flipH="1" flipV="1">
            <a:off x="6934200" y="6019800"/>
            <a:ext cx="3048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53200" y="5257800"/>
            <a:ext cx="685800" cy="762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48400" y="4953000"/>
            <a:ext cx="344062" cy="461665"/>
          </a:xfrm>
          <a:prstGeom prst="rect">
            <a:avLst/>
          </a:prstGeom>
          <a:noFill/>
        </p:spPr>
        <p:txBody>
          <a:bodyPr wrap="square" lIns="91440" tIns="45720" rIns="91440" bIns="45720">
            <a:spAutoFit/>
          </a:bodyPr>
          <a:lstStyle/>
          <a:p>
            <a:pPr algn="ctr"/>
            <a:r>
              <a:rPr lang="en-US" sz="2400" b="0" cap="none" spc="0" dirty="0" smtClean="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rPr>
              <a:t>1</a:t>
            </a:r>
            <a:endParaRPr lang="en-US" sz="2400" b="0" cap="none" spc="0" dirty="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endParaRPr>
          </a:p>
        </p:txBody>
      </p:sp>
      <p:sp>
        <p:nvSpPr>
          <p:cNvPr id="13" name="Rectangle 12"/>
          <p:cNvSpPr/>
          <p:nvPr/>
        </p:nvSpPr>
        <p:spPr>
          <a:xfrm>
            <a:off x="6705600" y="6096000"/>
            <a:ext cx="344062" cy="461665"/>
          </a:xfrm>
          <a:prstGeom prst="rect">
            <a:avLst/>
          </a:prstGeom>
          <a:noFill/>
        </p:spPr>
        <p:txBody>
          <a:bodyPr wrap="square" lIns="91440" tIns="45720" rIns="91440" bIns="45720">
            <a:spAutoFit/>
          </a:bodyPr>
          <a:lstStyle/>
          <a:p>
            <a:pPr algn="ctr"/>
            <a:r>
              <a:rPr lang="en-US" sz="2400" dirty="0" smtClean="0">
                <a:ln w="10160">
                  <a:solidFill>
                    <a:schemeClr val="accent1"/>
                  </a:solidFill>
                  <a:prstDash val="solid"/>
                </a:ln>
                <a:solidFill>
                  <a:srgbClr val="0070C0"/>
                </a:solidFill>
                <a:effectLst>
                  <a:outerShdw blurRad="38100" dist="32000" dir="5400000" algn="tl">
                    <a:srgbClr val="000000">
                      <a:alpha val="30000"/>
                    </a:srgbClr>
                  </a:outerShdw>
                </a:effectLst>
              </a:rPr>
              <a:t>2</a:t>
            </a:r>
            <a:endParaRPr lang="en-US" sz="2400" b="0" cap="none" spc="0" dirty="0">
              <a:ln w="10160">
                <a:solidFill>
                  <a:schemeClr val="accent1"/>
                </a:solidFill>
                <a:prstDash val="solid"/>
              </a:ln>
              <a:solidFill>
                <a:srgbClr val="0070C0"/>
              </a:solidFill>
              <a:effectLst>
                <a:outerShdw blurRad="38100" dist="32000" dir="5400000" algn="tl">
                  <a:srgbClr val="000000">
                    <a:alpha val="30000"/>
                  </a:srgbClr>
                </a:outerShdw>
              </a:effectLst>
            </a:endParaRPr>
          </a:p>
        </p:txBody>
      </p:sp>
      <p:sp>
        <p:nvSpPr>
          <p:cNvPr id="14" name="Rectangle 13"/>
          <p:cNvSpPr/>
          <p:nvPr/>
        </p:nvSpPr>
        <p:spPr>
          <a:xfrm>
            <a:off x="990600" y="4724400"/>
            <a:ext cx="4343400" cy="646331"/>
          </a:xfrm>
          <a:prstGeom prst="rect">
            <a:avLst/>
          </a:prstGeom>
        </p:spPr>
        <p:txBody>
          <a:bodyPr wrap="square">
            <a:spAutoFit/>
          </a:bodyPr>
          <a:lstStyle/>
          <a:p>
            <a:r>
              <a:rPr lang="en-US" b="1" dirty="0" smtClean="0">
                <a:solidFill>
                  <a:srgbClr val="FF0000"/>
                </a:solidFill>
              </a:rPr>
              <a:t>* </a:t>
            </a:r>
            <a:r>
              <a:rPr lang="en-US" b="1" dirty="0" smtClean="0"/>
              <a:t>Don’t forget to insert the diverter washer included with the kit.</a:t>
            </a:r>
            <a:endParaRPr lang="en-US" dirty="0"/>
          </a:p>
        </p:txBody>
      </p:sp>
    </p:spTree>
  </p:cSld>
  <p:clrMapOvr>
    <a:masterClrMapping/>
  </p:clrMapOvr>
  <p:transition advTm="2885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2075"/>
          </a:xfrm>
        </p:spPr>
        <p:txBody>
          <a:bodyPr>
            <a:normAutofit fontScale="90000"/>
          </a:bodyPr>
          <a:lstStyle/>
          <a:p>
            <a:r>
              <a:rPr lang="en-US" dirty="0" smtClean="0"/>
              <a:t>Step 13</a:t>
            </a:r>
            <a:br>
              <a:rPr lang="en-US" dirty="0" smtClean="0"/>
            </a:br>
            <a:endParaRPr lang="en-US" dirty="0"/>
          </a:p>
        </p:txBody>
      </p:sp>
      <p:sp>
        <p:nvSpPr>
          <p:cNvPr id="3" name="Content Placeholder 2"/>
          <p:cNvSpPr>
            <a:spLocks noGrp="1"/>
          </p:cNvSpPr>
          <p:nvPr>
            <p:ph idx="1"/>
          </p:nvPr>
        </p:nvSpPr>
        <p:spPr>
          <a:xfrm>
            <a:off x="457200" y="1493837"/>
            <a:ext cx="8229600" cy="1782763"/>
          </a:xfrm>
        </p:spPr>
        <p:txBody>
          <a:bodyPr/>
          <a:lstStyle/>
          <a:p>
            <a:r>
              <a:rPr lang="en-US" dirty="0" smtClean="0"/>
              <a:t>Connect the other side of the Pex pipe to the </a:t>
            </a:r>
            <a:r>
              <a:rPr lang="en-US" b="1" i="1" dirty="0">
                <a:hlinkClick r:id="rId2"/>
              </a:rPr>
              <a:t>non pressurized</a:t>
            </a:r>
            <a:r>
              <a:rPr lang="en-US" dirty="0" smtClean="0"/>
              <a:t> side of the water system you had previously located.</a:t>
            </a:r>
            <a:endParaRPr lang="en-US" dirty="0"/>
          </a:p>
        </p:txBody>
      </p:sp>
      <p:pic>
        <p:nvPicPr>
          <p:cNvPr id="4" name="Picture 3" descr="VA transparency.gif"/>
          <p:cNvPicPr>
            <a:picLocks noChangeAspect="1"/>
          </p:cNvPicPr>
          <p:nvPr/>
        </p:nvPicPr>
        <p:blipFill>
          <a:blip r:embed="rId3"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advTm="1400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458200" cy="2057400"/>
          </a:xfrm>
        </p:spPr>
        <p:txBody>
          <a:bodyPr>
            <a:normAutofit/>
          </a:bodyPr>
          <a:lstStyle/>
          <a:p>
            <a:pPr algn="ctr">
              <a:buNone/>
            </a:pPr>
            <a:r>
              <a:rPr lang="en-US" dirty="0" smtClean="0"/>
              <a:t>Test the System</a:t>
            </a:r>
          </a:p>
          <a:p>
            <a:pPr marL="514350" indent="-514350">
              <a:buNone/>
            </a:pPr>
            <a:r>
              <a:rPr lang="en-US" sz="2800" dirty="0" smtClean="0"/>
              <a:t>2)   Turn on hot water valve to full.  If the SHOWERMI$ER lever is in the correct position, no water will come out of shower head.</a:t>
            </a:r>
          </a:p>
          <a:p>
            <a:pPr marL="514350" indent="-514350">
              <a:buAutoNum type="arabicParenR"/>
            </a:pPr>
            <a:endParaRPr lang="en-US" dirty="0"/>
          </a:p>
        </p:txBody>
      </p:sp>
      <p:pic>
        <p:nvPicPr>
          <p:cNvPr id="4" name="Picture 3" descr="VA transparency.gif"/>
          <p:cNvPicPr>
            <a:picLocks noChangeAspect="1"/>
          </p:cNvPicPr>
          <p:nvPr/>
        </p:nvPicPr>
        <p:blipFill>
          <a:blip r:embed="rId3"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1" name="~PP250.WAV">
            <a:hlinkClick r:id="" action="ppaction://media"/>
          </p:cNvPr>
          <p:cNvPicPr>
            <a:picLocks noRot="1" noChangeAspect="1"/>
          </p:cNvPicPr>
          <p:nvPr>
            <a:wavAudioFile r:embed="rId1" name="~PP250.WAV"/>
          </p:nvPr>
        </p:nvPicPr>
        <p:blipFill>
          <a:blip r:embed="rId4" cstate="print"/>
          <a:stretch>
            <a:fillRect/>
          </a:stretch>
        </p:blipFill>
        <p:spPr>
          <a:xfrm>
            <a:off x="8737600" y="6451600"/>
            <a:ext cx="304800" cy="304800"/>
          </a:xfrm>
          <a:prstGeom prst="rect">
            <a:avLst/>
          </a:prstGeom>
        </p:spPr>
      </p:pic>
    </p:spTree>
  </p:cSld>
  <p:clrMapOvr>
    <a:masterClrMapping/>
  </p:clrMapOvr>
  <p:transition advTm="250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2209800"/>
          </a:xfrm>
        </p:spPr>
        <p:txBody>
          <a:bodyPr>
            <a:normAutofit/>
          </a:bodyPr>
          <a:lstStyle/>
          <a:p>
            <a:pPr algn="ctr">
              <a:buNone/>
            </a:pPr>
            <a:r>
              <a:rPr lang="en-US" dirty="0" smtClean="0"/>
              <a:t>Test the System</a:t>
            </a:r>
          </a:p>
          <a:p>
            <a:pPr marL="514350" indent="-514350">
              <a:buNone/>
            </a:pPr>
            <a:r>
              <a:rPr lang="en-US" sz="2800" dirty="0" smtClean="0"/>
              <a:t>3)	Keep an eye on the Blue  portion of the SHOWERMI$ER unit. When the white and blue pin stripes appear the hot water has arrived!</a:t>
            </a:r>
            <a:endParaRPr lang="en-US" dirty="0"/>
          </a:p>
        </p:txBody>
      </p:sp>
      <p:pic>
        <p:nvPicPr>
          <p:cNvPr id="4" name="Picture 3" descr="VA transparency.gif"/>
          <p:cNvPicPr>
            <a:picLocks noChangeAspect="1"/>
          </p:cNvPicPr>
          <p:nvPr/>
        </p:nvPicPr>
        <p:blipFill>
          <a:blip r:embed="rId3"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Picture 6" descr="color change Cold.jpg"/>
          <p:cNvPicPr>
            <a:picLocks noChangeAspect="1"/>
          </p:cNvPicPr>
          <p:nvPr/>
        </p:nvPicPr>
        <p:blipFill>
          <a:blip r:embed="rId4" cstate="print"/>
          <a:stretch>
            <a:fillRect/>
          </a:stretch>
        </p:blipFill>
        <p:spPr>
          <a:xfrm rot="5400000">
            <a:off x="1452245" y="3348356"/>
            <a:ext cx="475990" cy="2161279"/>
          </a:xfrm>
          <a:prstGeom prst="rect">
            <a:avLst/>
          </a:prstGeom>
        </p:spPr>
      </p:pic>
      <p:pic>
        <p:nvPicPr>
          <p:cNvPr id="8" name="Picture 7" descr="color change Hot.jpg"/>
          <p:cNvPicPr>
            <a:picLocks noChangeAspect="1"/>
          </p:cNvPicPr>
          <p:nvPr/>
        </p:nvPicPr>
        <p:blipFill>
          <a:blip r:embed="rId5" cstate="print"/>
          <a:stretch>
            <a:fillRect/>
          </a:stretch>
        </p:blipFill>
        <p:spPr>
          <a:xfrm rot="5400000">
            <a:off x="7129661" y="3365909"/>
            <a:ext cx="472719" cy="2184358"/>
          </a:xfrm>
          <a:prstGeom prst="rect">
            <a:avLst/>
          </a:prstGeom>
        </p:spPr>
      </p:pic>
      <p:pic>
        <p:nvPicPr>
          <p:cNvPr id="9" name="Picture 8" descr="color change stripes.jpg"/>
          <p:cNvPicPr>
            <a:picLocks noChangeAspect="1"/>
          </p:cNvPicPr>
          <p:nvPr/>
        </p:nvPicPr>
        <p:blipFill>
          <a:blip r:embed="rId6" cstate="print"/>
          <a:stretch>
            <a:fillRect/>
          </a:stretch>
        </p:blipFill>
        <p:spPr>
          <a:xfrm>
            <a:off x="3433938" y="4222704"/>
            <a:ext cx="2281062" cy="479823"/>
          </a:xfrm>
          <a:prstGeom prst="rect">
            <a:avLst/>
          </a:prstGeom>
        </p:spPr>
      </p:pic>
      <p:sp>
        <p:nvSpPr>
          <p:cNvPr id="10" name="TextBox 9"/>
          <p:cNvSpPr txBox="1"/>
          <p:nvPr/>
        </p:nvSpPr>
        <p:spPr>
          <a:xfrm>
            <a:off x="1219200" y="4846848"/>
            <a:ext cx="914400" cy="369332"/>
          </a:xfrm>
          <a:prstGeom prst="rect">
            <a:avLst/>
          </a:prstGeom>
          <a:noFill/>
        </p:spPr>
        <p:txBody>
          <a:bodyPr wrap="square" rtlCol="0">
            <a:spAutoFit/>
          </a:bodyPr>
          <a:lstStyle/>
          <a:p>
            <a:pPr algn="ctr"/>
            <a:r>
              <a:rPr lang="en-US" b="1" dirty="0" smtClean="0"/>
              <a:t>Cold</a:t>
            </a:r>
            <a:endParaRPr lang="en-US" b="1" dirty="0"/>
          </a:p>
        </p:txBody>
      </p:sp>
      <p:sp>
        <p:nvSpPr>
          <p:cNvPr id="11" name="TextBox 10"/>
          <p:cNvSpPr txBox="1"/>
          <p:nvPr/>
        </p:nvSpPr>
        <p:spPr>
          <a:xfrm>
            <a:off x="3733800" y="4846848"/>
            <a:ext cx="1371600" cy="646331"/>
          </a:xfrm>
          <a:prstGeom prst="rect">
            <a:avLst/>
          </a:prstGeom>
          <a:noFill/>
        </p:spPr>
        <p:txBody>
          <a:bodyPr wrap="square" rtlCol="0">
            <a:spAutoFit/>
          </a:bodyPr>
          <a:lstStyle/>
          <a:p>
            <a:pPr algn="ctr"/>
            <a:r>
              <a:rPr lang="en-US" b="1" dirty="0" smtClean="0"/>
              <a:t>Hot water</a:t>
            </a:r>
          </a:p>
          <a:p>
            <a:pPr algn="ctr"/>
            <a:r>
              <a:rPr lang="en-US" b="1" dirty="0" smtClean="0"/>
              <a:t>Arrived!</a:t>
            </a:r>
            <a:endParaRPr lang="en-US" b="1" dirty="0"/>
          </a:p>
        </p:txBody>
      </p:sp>
      <p:sp>
        <p:nvSpPr>
          <p:cNvPr id="12" name="TextBox 11"/>
          <p:cNvSpPr txBox="1"/>
          <p:nvPr/>
        </p:nvSpPr>
        <p:spPr>
          <a:xfrm>
            <a:off x="6858000" y="4846848"/>
            <a:ext cx="914400" cy="369332"/>
          </a:xfrm>
          <a:prstGeom prst="rect">
            <a:avLst/>
          </a:prstGeom>
          <a:noFill/>
        </p:spPr>
        <p:txBody>
          <a:bodyPr wrap="square" rtlCol="0">
            <a:spAutoFit/>
          </a:bodyPr>
          <a:lstStyle/>
          <a:p>
            <a:pPr algn="ctr"/>
            <a:r>
              <a:rPr lang="en-US" b="1" dirty="0"/>
              <a:t>H</a:t>
            </a:r>
            <a:r>
              <a:rPr lang="en-US" b="1" dirty="0" smtClean="0"/>
              <a:t>ot</a:t>
            </a:r>
            <a:endParaRPr lang="en-US" b="1" dirty="0"/>
          </a:p>
        </p:txBody>
      </p:sp>
      <p:sp>
        <p:nvSpPr>
          <p:cNvPr id="15" name="Oval 14"/>
          <p:cNvSpPr/>
          <p:nvPr/>
        </p:nvSpPr>
        <p:spPr>
          <a:xfrm>
            <a:off x="4191000" y="41910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advTm="343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B) Front.jpg"/>
          <p:cNvPicPr>
            <a:picLocks noChangeAspect="1"/>
          </p:cNvPicPr>
          <p:nvPr/>
        </p:nvPicPr>
        <p:blipFill>
          <a:blip r:embed="rId4" cstate="print"/>
          <a:stretch>
            <a:fillRect/>
          </a:stretch>
        </p:blipFill>
        <p:spPr>
          <a:xfrm>
            <a:off x="5029200" y="2844800"/>
            <a:ext cx="2895600" cy="3860800"/>
          </a:xfrm>
          <a:prstGeom prst="rect">
            <a:avLst/>
          </a:prstGeom>
        </p:spPr>
      </p:pic>
      <p:sp>
        <p:nvSpPr>
          <p:cNvPr id="3" name="Content Placeholder 2"/>
          <p:cNvSpPr>
            <a:spLocks noGrp="1"/>
          </p:cNvSpPr>
          <p:nvPr>
            <p:ph idx="1"/>
          </p:nvPr>
        </p:nvSpPr>
        <p:spPr>
          <a:xfrm>
            <a:off x="533400" y="1524000"/>
            <a:ext cx="8229600" cy="1600200"/>
          </a:xfrm>
        </p:spPr>
        <p:txBody>
          <a:bodyPr>
            <a:normAutofit/>
          </a:bodyPr>
          <a:lstStyle/>
          <a:p>
            <a:pPr algn="ctr">
              <a:buNone/>
            </a:pPr>
            <a:r>
              <a:rPr lang="en-US" dirty="0" smtClean="0"/>
              <a:t>Operating the System</a:t>
            </a:r>
          </a:p>
          <a:p>
            <a:pPr marL="514350" indent="-514350">
              <a:buNone/>
            </a:pPr>
            <a:r>
              <a:rPr lang="en-US" sz="2800" dirty="0" smtClean="0"/>
              <a:t>4)	Turn the  SHOWERMI$ER lever to the open position. You now have hot water.</a:t>
            </a:r>
          </a:p>
          <a:p>
            <a:pPr marL="514350" indent="-514350">
              <a:buNone/>
            </a:pPr>
            <a:endParaRPr lang="en-US" sz="2800" dirty="0" smtClean="0"/>
          </a:p>
        </p:txBody>
      </p:sp>
      <p:pic>
        <p:nvPicPr>
          <p:cNvPr id="4" name="Picture 3" descr="VA transparency.gif"/>
          <p:cNvPicPr>
            <a:picLocks noChangeAspect="1"/>
          </p:cNvPicPr>
          <p:nvPr/>
        </p:nvPicPr>
        <p:blipFill>
          <a:blip r:embed="rId5"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Oval 7"/>
          <p:cNvSpPr/>
          <p:nvPr/>
        </p:nvSpPr>
        <p:spPr>
          <a:xfrm>
            <a:off x="6400800" y="3962400"/>
            <a:ext cx="1066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0" y="3505200"/>
            <a:ext cx="3505200" cy="2677656"/>
          </a:xfrm>
          <a:prstGeom prst="rect">
            <a:avLst/>
          </a:prstGeom>
          <a:noFill/>
        </p:spPr>
        <p:txBody>
          <a:bodyPr wrap="square" rtlCol="0">
            <a:spAutoFit/>
          </a:bodyPr>
          <a:lstStyle/>
          <a:p>
            <a:r>
              <a:rPr lang="en-US" sz="2400" b="1" dirty="0" smtClean="0">
                <a:solidFill>
                  <a:srgbClr val="FF0000"/>
                </a:solidFill>
              </a:rPr>
              <a:t>CAUTION! WATER WILL BE HOT! TO AVOID BEING BURNED ADJUST THE HOT AND COLD WATER MIX BEFORE TURNING THE LEVER BACK TO THE SHOWER HEAD.</a:t>
            </a:r>
            <a:endParaRPr lang="en-US" sz="2400" b="1" dirty="0">
              <a:solidFill>
                <a:srgbClr val="FF0000"/>
              </a:solidFill>
            </a:endParaRPr>
          </a:p>
        </p:txBody>
      </p:sp>
      <p:pic>
        <p:nvPicPr>
          <p:cNvPr id="12" name="~PP882.WAV">
            <a:hlinkClick r:id="" action="ppaction://media"/>
          </p:cNvPr>
          <p:cNvPicPr>
            <a:picLocks noRot="1" noChangeAspect="1"/>
          </p:cNvPicPr>
          <p:nvPr>
            <a:wavAudioFile r:embed="rId2" name="~PP882.WAV"/>
          </p:nvPr>
        </p:nvPicPr>
        <p:blipFill>
          <a:blip r:embed="rId6" cstate="print"/>
          <a:stretch>
            <a:fillRect/>
          </a:stretch>
        </p:blipFill>
        <p:spPr>
          <a:xfrm>
            <a:off x="8737600" y="6451600"/>
            <a:ext cx="304800" cy="304800"/>
          </a:xfrm>
          <a:prstGeom prst="rect">
            <a:avLst/>
          </a:prstGeom>
        </p:spPr>
      </p:pic>
    </p:spTree>
    <p:custDataLst>
      <p:tags r:id="rId1"/>
    </p:custDataLst>
  </p:cSld>
  <p:clrMapOvr>
    <a:masterClrMapping/>
  </p:clrMapOvr>
  <p:transition advTm="295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VA transparency.gif"/>
          <p:cNvPicPr>
            <a:picLocks noGrp="1" noChangeAspect="1"/>
          </p:cNvPicPr>
          <p:nvPr>
            <p:ph idx="1"/>
          </p:nvPr>
        </p:nvPicPr>
        <p:blipFill>
          <a:blip r:embed="rId2" cstate="print"/>
          <a:stretch>
            <a:fillRect/>
          </a:stretch>
        </p:blipFill>
        <p:spPr>
          <a:xfrm>
            <a:off x="1905000" y="1219200"/>
            <a:ext cx="5181600" cy="2906815"/>
          </a:xfrm>
        </p:spPr>
      </p:pic>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7" descr="Shower-miser out lined.png"/>
          <p:cNvPicPr>
            <a:picLocks noChangeAspect="1"/>
          </p:cNvPicPr>
          <p:nvPr/>
        </p:nvPicPr>
        <p:blipFill>
          <a:blip r:embed="rId3" cstate="print"/>
          <a:stretch>
            <a:fillRect/>
          </a:stretch>
        </p:blipFill>
        <p:spPr>
          <a:xfrm>
            <a:off x="2133600" y="4038600"/>
            <a:ext cx="4933950" cy="990600"/>
          </a:xfrm>
          <a:prstGeom prst="rect">
            <a:avLst/>
          </a:prstGeom>
        </p:spPr>
      </p:pic>
      <p:sp>
        <p:nvSpPr>
          <p:cNvPr id="9" name="Rectangle 8"/>
          <p:cNvSpPr/>
          <p:nvPr/>
        </p:nvSpPr>
        <p:spPr>
          <a:xfrm>
            <a:off x="2743200" y="5334000"/>
            <a:ext cx="4004301" cy="369332"/>
          </a:xfrm>
          <a:prstGeom prst="rect">
            <a:avLst/>
          </a:prstGeom>
        </p:spPr>
        <p:txBody>
          <a:bodyPr wrap="none">
            <a:spAutoFit/>
          </a:bodyPr>
          <a:lstStyle/>
          <a:p>
            <a:r>
              <a:rPr lang="en-US" b="1" dirty="0" smtClean="0"/>
              <a:t>For technical support call: 714-485-5904</a:t>
            </a:r>
            <a:endParaRPr lang="en-US" dirty="0"/>
          </a:p>
        </p:txBody>
      </p:sp>
      <p:sp>
        <p:nvSpPr>
          <p:cNvPr id="10" name="TextBox 9"/>
          <p:cNvSpPr txBox="1"/>
          <p:nvPr/>
        </p:nvSpPr>
        <p:spPr>
          <a:xfrm>
            <a:off x="3886200" y="4572000"/>
            <a:ext cx="1586716" cy="769441"/>
          </a:xfrm>
          <a:prstGeom prst="rect">
            <a:avLst/>
          </a:prstGeom>
          <a:noFill/>
        </p:spPr>
        <p:txBody>
          <a:bodyPr wrap="none" rtlCol="0">
            <a:spAutoFit/>
          </a:bodyPr>
          <a:lstStyle/>
          <a:p>
            <a:r>
              <a:rPr lang="en-US" sz="4400" dirty="0" smtClean="0"/>
              <a:t>Elbow</a:t>
            </a:r>
            <a:endParaRPr lang="en-US" sz="4400" dirty="0"/>
          </a:p>
        </p:txBody>
      </p:sp>
    </p:spTree>
  </p:cSld>
  <p:clrMapOvr>
    <a:masterClrMapping/>
  </p:clrMapOvr>
  <p:transition advTm="2141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a:bodyPr>
          <a:lstStyle/>
          <a:p>
            <a:r>
              <a:rPr lang="en-US" b="1" dirty="0" smtClean="0">
                <a:solidFill>
                  <a:srgbClr val="FF0000"/>
                </a:solidFill>
              </a:rPr>
              <a:t>Notice:</a:t>
            </a:r>
            <a:br>
              <a:rPr lang="en-US" b="1" dirty="0" smtClean="0">
                <a:solidFill>
                  <a:srgbClr val="FF0000"/>
                </a:solidFill>
              </a:rPr>
            </a:br>
            <a:r>
              <a:rPr lang="en-US" sz="1600" b="1" dirty="0" smtClean="0"/>
              <a:t>Two requirements to install the SHOWERMI$ER system.</a:t>
            </a:r>
            <a:endParaRPr lang="en-US" b="1" dirty="0"/>
          </a:p>
        </p:txBody>
      </p:sp>
      <p:sp>
        <p:nvSpPr>
          <p:cNvPr id="3" name="Content Placeholder 2"/>
          <p:cNvSpPr>
            <a:spLocks noGrp="1"/>
          </p:cNvSpPr>
          <p:nvPr>
            <p:ph idx="1"/>
          </p:nvPr>
        </p:nvSpPr>
        <p:spPr>
          <a:xfrm>
            <a:off x="457200" y="2438400"/>
            <a:ext cx="8229600" cy="4525963"/>
          </a:xfrm>
        </p:spPr>
        <p:txBody>
          <a:bodyPr>
            <a:normAutofit fontScale="92500" lnSpcReduction="20000"/>
          </a:bodyPr>
          <a:lstStyle/>
          <a:p>
            <a:pPr>
              <a:buNone/>
            </a:pPr>
            <a:r>
              <a:rPr lang="en-US" b="1" dirty="0" smtClean="0"/>
              <a:t>	1)	You MUST be able to make connections to the non-pressurized side for the system to work properly. </a:t>
            </a:r>
          </a:p>
          <a:p>
            <a:pPr>
              <a:buNone/>
            </a:pPr>
            <a:endParaRPr lang="en-US" b="1" dirty="0"/>
          </a:p>
          <a:p>
            <a:pPr>
              <a:buNone/>
            </a:pPr>
            <a:r>
              <a:rPr lang="en-US" b="1" dirty="0" smtClean="0"/>
              <a:t>	2)	You must be able to get to the inside wall behind your shower where the plumbing is located. </a:t>
            </a:r>
          </a:p>
          <a:p>
            <a:pPr>
              <a:buNone/>
            </a:pPr>
            <a:r>
              <a:rPr lang="en-US" b="1" dirty="0"/>
              <a:t>	</a:t>
            </a:r>
            <a:endParaRPr lang="en-US" b="1" dirty="0" smtClean="0"/>
          </a:p>
          <a:p>
            <a:pPr>
              <a:buNone/>
            </a:pPr>
            <a:r>
              <a:rPr lang="en-US" b="1" dirty="0"/>
              <a:t>	</a:t>
            </a:r>
            <a:r>
              <a:rPr lang="en-US" b="1" dirty="0" smtClean="0"/>
              <a:t>Contact your local dealer for installation assistance.</a:t>
            </a:r>
          </a:p>
          <a:p>
            <a:pPr>
              <a:buNone/>
            </a:pPr>
            <a:endParaRPr lang="en-US"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advTm="1841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Tools/Items Needed</a:t>
            </a:r>
            <a:endParaRPr lang="en-US" dirty="0"/>
          </a:p>
        </p:txBody>
      </p:sp>
      <p:sp>
        <p:nvSpPr>
          <p:cNvPr id="3" name="Content Placeholder 2"/>
          <p:cNvSpPr>
            <a:spLocks noGrp="1"/>
          </p:cNvSpPr>
          <p:nvPr>
            <p:ph idx="1"/>
          </p:nvPr>
        </p:nvSpPr>
        <p:spPr>
          <a:xfrm>
            <a:off x="457200" y="2103437"/>
            <a:ext cx="8229600" cy="3382963"/>
          </a:xfrm>
        </p:spPr>
        <p:txBody>
          <a:bodyPr>
            <a:normAutofit lnSpcReduction="10000"/>
          </a:bodyPr>
          <a:lstStyle/>
          <a:p>
            <a:r>
              <a:rPr lang="en-US" dirty="0" smtClean="0"/>
              <a:t>Power Drill</a:t>
            </a:r>
          </a:p>
          <a:p>
            <a:r>
              <a:rPr lang="en-US" b="1" u="sng" dirty="0" smtClean="0"/>
              <a:t>Hole Saw </a:t>
            </a:r>
            <a:r>
              <a:rPr lang="en-US" dirty="0" smtClean="0"/>
              <a:t>13/16 inch drill bit </a:t>
            </a:r>
            <a:r>
              <a:rPr lang="en-US" b="1" dirty="0" smtClean="0">
                <a:solidFill>
                  <a:srgbClr val="FF0000"/>
                </a:solidFill>
              </a:rPr>
              <a:t>(NOT 7/8 inch!)</a:t>
            </a:r>
          </a:p>
          <a:p>
            <a:r>
              <a:rPr lang="en-US" dirty="0" smtClean="0"/>
              <a:t>Crayon or Erasable Marker (any color)</a:t>
            </a:r>
          </a:p>
          <a:p>
            <a:r>
              <a:rPr lang="en-US" dirty="0" smtClean="0"/>
              <a:t>Teflon Tape</a:t>
            </a:r>
          </a:p>
          <a:p>
            <a:r>
              <a:rPr lang="en-US" dirty="0" smtClean="0"/>
              <a:t>Clean Soft White Cloth</a:t>
            </a:r>
          </a:p>
          <a:p>
            <a:r>
              <a:rPr lang="en-US" dirty="0" smtClean="0"/>
              <a:t>Channel Locks</a:t>
            </a:r>
          </a:p>
          <a:p>
            <a:pPr>
              <a:buNone/>
            </a:pPr>
            <a:endParaRPr lang="en-US"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TextBox 7"/>
          <p:cNvSpPr txBox="1"/>
          <p:nvPr/>
        </p:nvSpPr>
        <p:spPr>
          <a:xfrm>
            <a:off x="152400" y="6440269"/>
            <a:ext cx="609600" cy="646331"/>
          </a:xfrm>
          <a:prstGeom prst="rect">
            <a:avLst/>
          </a:prstGeom>
          <a:noFill/>
        </p:spPr>
        <p:txBody>
          <a:bodyPr wrap="square" rtlCol="0">
            <a:spAutoFit/>
          </a:bodyPr>
          <a:lstStyle/>
          <a:p>
            <a:r>
              <a:rPr lang="en-US" dirty="0" smtClean="0"/>
              <a:t>1.0</a:t>
            </a:r>
          </a:p>
          <a:p>
            <a:endParaRPr lang="en-US" dirty="0"/>
          </a:p>
        </p:txBody>
      </p:sp>
    </p:spTree>
  </p:cSld>
  <p:clrMapOvr>
    <a:masterClrMapping/>
  </p:clrMapOvr>
  <p:transition advTm="3843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MEB01 Parts.jpg"/>
          <p:cNvPicPr>
            <a:picLocks noChangeAspect="1"/>
          </p:cNvPicPr>
          <p:nvPr/>
        </p:nvPicPr>
        <p:blipFill>
          <a:blip r:embed="rId2" cstate="print"/>
          <a:stretch>
            <a:fillRect/>
          </a:stretch>
        </p:blipFill>
        <p:spPr>
          <a:xfrm>
            <a:off x="4648200" y="1981200"/>
            <a:ext cx="4121279" cy="4648200"/>
          </a:xfrm>
          <a:prstGeom prst="rect">
            <a:avLst/>
          </a:prstGeom>
        </p:spPr>
      </p:pic>
      <p:pic>
        <p:nvPicPr>
          <p:cNvPr id="4" name="Picture 3" descr="VA transparency.gif"/>
          <p:cNvPicPr>
            <a:picLocks noChangeAspect="1"/>
          </p:cNvPicPr>
          <p:nvPr/>
        </p:nvPicPr>
        <p:blipFill>
          <a:blip r:embed="rId3"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Content Placeholder 2"/>
          <p:cNvSpPr>
            <a:spLocks noGrp="1"/>
          </p:cNvSpPr>
          <p:nvPr>
            <p:ph idx="1"/>
          </p:nvPr>
        </p:nvSpPr>
        <p:spPr>
          <a:xfrm>
            <a:off x="152400" y="2057399"/>
            <a:ext cx="4495800" cy="2286001"/>
          </a:xfrm>
        </p:spPr>
        <p:txBody>
          <a:bodyPr>
            <a:noAutofit/>
          </a:bodyPr>
          <a:lstStyle/>
          <a:p>
            <a:pPr marL="514350" indent="-514350">
              <a:buFont typeface="+mj-lt"/>
              <a:buAutoNum type="arabicPeriod"/>
            </a:pPr>
            <a:r>
              <a:rPr lang="en-US" sz="2000" b="1" dirty="0" smtClean="0"/>
              <a:t>SHOWERMI$ER  Unit</a:t>
            </a:r>
          </a:p>
          <a:p>
            <a:pPr marL="514350" indent="-514350">
              <a:buFont typeface="+mj-lt"/>
              <a:buAutoNum type="arabicPeriod"/>
            </a:pPr>
            <a:r>
              <a:rPr lang="en-US" sz="2000" b="1" dirty="0" smtClean="0"/>
              <a:t>Solid Brass 2 way Diverter</a:t>
            </a:r>
          </a:p>
          <a:p>
            <a:pPr marL="514350" indent="-514350">
              <a:buFont typeface="+mj-lt"/>
              <a:buAutoNum type="arabicPeriod"/>
            </a:pPr>
            <a:r>
              <a:rPr lang="en-US" sz="2000" b="1" dirty="0" smtClean="0"/>
              <a:t>½” Thread /Slip Nipple 74mm long </a:t>
            </a:r>
          </a:p>
          <a:p>
            <a:pPr marL="514350" indent="-514350">
              <a:buFont typeface="+mj-lt"/>
              <a:buAutoNum type="arabicPeriod"/>
            </a:pPr>
            <a:r>
              <a:rPr lang="en-US" sz="2000" b="1" dirty="0" smtClean="0"/>
              <a:t>½” Locknut Washers (2)</a:t>
            </a:r>
          </a:p>
          <a:p>
            <a:pPr marL="514350" indent="-514350">
              <a:buFont typeface="+mj-lt"/>
              <a:buAutoNum type="arabicPeriod"/>
            </a:pPr>
            <a:r>
              <a:rPr lang="en-US" sz="2000" b="1" dirty="0" smtClean="0"/>
              <a:t>½” Locknut (2)</a:t>
            </a:r>
          </a:p>
          <a:p>
            <a:pPr marL="514350" indent="-514350">
              <a:buNone/>
            </a:pPr>
            <a:endParaRPr lang="en-US" sz="2000" b="1" dirty="0" smtClean="0"/>
          </a:p>
          <a:p>
            <a:pPr marL="514350" indent="-514350">
              <a:buNone/>
            </a:pPr>
            <a:endParaRPr lang="en-US" sz="2000" b="1" dirty="0"/>
          </a:p>
        </p:txBody>
      </p:sp>
      <p:sp>
        <p:nvSpPr>
          <p:cNvPr id="10" name="Title 1"/>
          <p:cNvSpPr>
            <a:spLocks noGrp="1"/>
          </p:cNvSpPr>
          <p:nvPr>
            <p:ph type="title"/>
          </p:nvPr>
        </p:nvSpPr>
        <p:spPr>
          <a:xfrm>
            <a:off x="457200" y="838200"/>
            <a:ext cx="8229600" cy="898525"/>
          </a:xfrm>
        </p:spPr>
        <p:txBody>
          <a:bodyPr/>
          <a:lstStyle/>
          <a:p>
            <a:r>
              <a:rPr lang="en-US" b="1" dirty="0" smtClean="0"/>
              <a:t>Items Included in Kit</a:t>
            </a:r>
            <a:endParaRPr lang="en-US" b="1" dirty="0"/>
          </a:p>
        </p:txBody>
      </p:sp>
      <p:cxnSp>
        <p:nvCxnSpPr>
          <p:cNvPr id="13" name="Straight Arrow Connector 12"/>
          <p:cNvCxnSpPr>
            <a:stCxn id="23" idx="0"/>
          </p:cNvCxnSpPr>
          <p:nvPr/>
        </p:nvCxnSpPr>
        <p:spPr>
          <a:xfrm rot="5400000" flipH="1" flipV="1">
            <a:off x="4619915" y="3095916"/>
            <a:ext cx="685800" cy="28516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7772400" y="2514600"/>
            <a:ext cx="4572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6285706" y="5753100"/>
            <a:ext cx="534194" cy="79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48200" y="3581400"/>
            <a:ext cx="344062" cy="461665"/>
          </a:xfrm>
          <a:prstGeom prst="rect">
            <a:avLst/>
          </a:prstGeom>
          <a:noFill/>
        </p:spPr>
        <p:txBody>
          <a:bodyPr wrap="square" lIns="91440" tIns="45720" rIns="91440" bIns="45720">
            <a:spAutoFit/>
          </a:bodyPr>
          <a:lstStyle/>
          <a:p>
            <a:pPr algn="ctr"/>
            <a:r>
              <a:rPr lang="en-US" sz="2400" b="0" cap="none" spc="0" dirty="0" smtClean="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rPr>
              <a:t>1</a:t>
            </a:r>
            <a:endParaRPr lang="en-US" sz="2400" b="0" cap="none" spc="0" dirty="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endParaRPr>
          </a:p>
        </p:txBody>
      </p:sp>
      <p:sp>
        <p:nvSpPr>
          <p:cNvPr id="24" name="Rectangle 23"/>
          <p:cNvSpPr/>
          <p:nvPr/>
        </p:nvSpPr>
        <p:spPr>
          <a:xfrm>
            <a:off x="7772400" y="1981200"/>
            <a:ext cx="344062" cy="461665"/>
          </a:xfrm>
          <a:prstGeom prst="rect">
            <a:avLst/>
          </a:prstGeom>
          <a:noFill/>
        </p:spPr>
        <p:txBody>
          <a:bodyPr wrap="square" lIns="91440" tIns="45720" rIns="91440" bIns="45720">
            <a:spAutoFit/>
          </a:bodyPr>
          <a:lstStyle/>
          <a:p>
            <a:pPr algn="ctr"/>
            <a:r>
              <a:rPr lang="en-US" sz="2400" dirty="0" smtClean="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rPr>
              <a:t>2</a:t>
            </a:r>
            <a:endParaRPr lang="en-US" sz="2400" b="0" cap="none" spc="0" dirty="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endParaRPr>
          </a:p>
        </p:txBody>
      </p:sp>
      <p:sp>
        <p:nvSpPr>
          <p:cNvPr id="25" name="Rectangle 24"/>
          <p:cNvSpPr/>
          <p:nvPr/>
        </p:nvSpPr>
        <p:spPr>
          <a:xfrm>
            <a:off x="6324600" y="4953000"/>
            <a:ext cx="344062" cy="461665"/>
          </a:xfrm>
          <a:prstGeom prst="rect">
            <a:avLst/>
          </a:prstGeom>
          <a:noFill/>
        </p:spPr>
        <p:txBody>
          <a:bodyPr wrap="square" lIns="91440" tIns="45720" rIns="91440" bIns="45720">
            <a:spAutoFit/>
          </a:bodyPr>
          <a:lstStyle/>
          <a:p>
            <a:pPr algn="ctr"/>
            <a:r>
              <a:rPr lang="en-US" sz="2400" dirty="0" smtClean="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rPr>
              <a:t>3</a:t>
            </a:r>
            <a:endParaRPr lang="en-US" sz="2400" b="0" cap="none" spc="0" dirty="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endParaRPr>
          </a:p>
        </p:txBody>
      </p:sp>
      <p:sp>
        <p:nvSpPr>
          <p:cNvPr id="26" name="Rectangle 25"/>
          <p:cNvSpPr/>
          <p:nvPr/>
        </p:nvSpPr>
        <p:spPr>
          <a:xfrm>
            <a:off x="5181600" y="3962400"/>
            <a:ext cx="344062" cy="461665"/>
          </a:xfrm>
          <a:prstGeom prst="rect">
            <a:avLst/>
          </a:prstGeom>
          <a:noFill/>
        </p:spPr>
        <p:txBody>
          <a:bodyPr wrap="square" lIns="91440" tIns="45720" rIns="91440" bIns="45720">
            <a:spAutoFit/>
          </a:bodyPr>
          <a:lstStyle/>
          <a:p>
            <a:pPr algn="ctr"/>
            <a:r>
              <a:rPr lang="en-US" sz="2400" dirty="0" smtClean="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rPr>
              <a:t>4</a:t>
            </a:r>
            <a:endParaRPr lang="en-US" sz="2400" b="0" cap="none" spc="0" dirty="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endParaRPr>
          </a:p>
        </p:txBody>
      </p:sp>
      <p:sp>
        <p:nvSpPr>
          <p:cNvPr id="27" name="Rectangle 26"/>
          <p:cNvSpPr/>
          <p:nvPr/>
        </p:nvSpPr>
        <p:spPr>
          <a:xfrm>
            <a:off x="5257800" y="5486400"/>
            <a:ext cx="344062" cy="461665"/>
          </a:xfrm>
          <a:prstGeom prst="rect">
            <a:avLst/>
          </a:prstGeom>
          <a:noFill/>
        </p:spPr>
        <p:txBody>
          <a:bodyPr wrap="square" lIns="91440" tIns="45720" rIns="91440" bIns="45720">
            <a:spAutoFit/>
          </a:bodyPr>
          <a:lstStyle/>
          <a:p>
            <a:pPr algn="ctr"/>
            <a:r>
              <a:rPr lang="en-US" sz="2400" dirty="0" smtClean="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rPr>
              <a:t>5</a:t>
            </a:r>
            <a:endParaRPr lang="en-US" sz="2400" b="0" cap="none" spc="0" dirty="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endParaRPr>
          </a:p>
        </p:txBody>
      </p:sp>
      <p:sp>
        <p:nvSpPr>
          <p:cNvPr id="33" name="Rectangle 32"/>
          <p:cNvSpPr/>
          <p:nvPr/>
        </p:nvSpPr>
        <p:spPr>
          <a:xfrm>
            <a:off x="7428338" y="4338935"/>
            <a:ext cx="344062" cy="461665"/>
          </a:xfrm>
          <a:prstGeom prst="rect">
            <a:avLst/>
          </a:prstGeom>
          <a:noFill/>
        </p:spPr>
        <p:txBody>
          <a:bodyPr wrap="square" lIns="91440" tIns="45720" rIns="91440" bIns="45720">
            <a:spAutoFit/>
          </a:bodyPr>
          <a:lstStyle/>
          <a:p>
            <a:pPr algn="ctr"/>
            <a:r>
              <a:rPr lang="en-US" sz="2400" dirty="0" smtClean="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rPr>
              <a:t>4</a:t>
            </a:r>
            <a:endParaRPr lang="en-US" sz="2400" b="0" cap="none" spc="0" dirty="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endParaRPr>
          </a:p>
        </p:txBody>
      </p:sp>
      <p:sp>
        <p:nvSpPr>
          <p:cNvPr id="34" name="Rectangle 33"/>
          <p:cNvSpPr/>
          <p:nvPr/>
        </p:nvSpPr>
        <p:spPr>
          <a:xfrm>
            <a:off x="7428338" y="5638800"/>
            <a:ext cx="344062" cy="461665"/>
          </a:xfrm>
          <a:prstGeom prst="rect">
            <a:avLst/>
          </a:prstGeom>
          <a:noFill/>
        </p:spPr>
        <p:txBody>
          <a:bodyPr wrap="square" lIns="91440" tIns="45720" rIns="91440" bIns="45720">
            <a:spAutoFit/>
          </a:bodyPr>
          <a:lstStyle/>
          <a:p>
            <a:pPr algn="ctr"/>
            <a:r>
              <a:rPr lang="en-US" sz="2400" dirty="0" smtClean="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rPr>
              <a:t>5</a:t>
            </a:r>
            <a:endParaRPr lang="en-US" sz="2400" b="0" cap="none" spc="0" dirty="0">
              <a:ln w="10160">
                <a:solidFill>
                  <a:schemeClr val="accent1"/>
                </a:solidFill>
                <a:prstDash val="solid"/>
              </a:ln>
              <a:solidFill>
                <a:schemeClr val="bg2">
                  <a:lumMod val="60000"/>
                  <a:lumOff val="40000"/>
                </a:schemeClr>
              </a:solidFill>
              <a:effectLst>
                <a:outerShdw blurRad="38100" dist="32000" dir="5400000" algn="tl">
                  <a:srgbClr val="000000">
                    <a:alpha val="30000"/>
                  </a:srgbClr>
                </a:outerShdw>
              </a:effectLst>
            </a:endParaRPr>
          </a:p>
        </p:txBody>
      </p:sp>
    </p:spTree>
  </p:cSld>
  <p:clrMapOvr>
    <a:masterClrMapping/>
  </p:clrMapOvr>
  <p:transition advTm="2146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0275"/>
            <a:ext cx="8229600" cy="1143000"/>
          </a:xfrm>
        </p:spPr>
        <p:txBody>
          <a:bodyPr/>
          <a:lstStyle/>
          <a:p>
            <a:r>
              <a:rPr lang="en-US" b="1" dirty="0" smtClean="0"/>
              <a:t>Items </a:t>
            </a:r>
            <a:r>
              <a:rPr lang="en-US" b="1" dirty="0" smtClean="0">
                <a:solidFill>
                  <a:srgbClr val="FF0000"/>
                </a:solidFill>
              </a:rPr>
              <a:t>Not</a:t>
            </a:r>
            <a:r>
              <a:rPr lang="en-US" b="1" dirty="0" smtClean="0"/>
              <a:t> Included in Kit</a:t>
            </a:r>
            <a:endParaRPr lang="en-US" b="1" dirty="0"/>
          </a:p>
        </p:txBody>
      </p:sp>
      <p:sp>
        <p:nvSpPr>
          <p:cNvPr id="3" name="Content Placeholder 2"/>
          <p:cNvSpPr>
            <a:spLocks noGrp="1"/>
          </p:cNvSpPr>
          <p:nvPr>
            <p:ph idx="1"/>
          </p:nvPr>
        </p:nvSpPr>
        <p:spPr>
          <a:xfrm>
            <a:off x="457200" y="1981201"/>
            <a:ext cx="8229600" cy="2133599"/>
          </a:xfrm>
        </p:spPr>
        <p:txBody>
          <a:bodyPr>
            <a:normAutofit/>
          </a:bodyPr>
          <a:lstStyle/>
          <a:p>
            <a:pPr marL="514350" indent="-514350">
              <a:buFont typeface="+mj-lt"/>
              <a:buAutoNum type="arabicPeriod"/>
            </a:pPr>
            <a:r>
              <a:rPr lang="en-US" sz="2400" b="1" dirty="0" smtClean="0"/>
              <a:t>½” Pex Pipe</a:t>
            </a:r>
          </a:p>
          <a:p>
            <a:pPr marL="514350" indent="-514350">
              <a:buFont typeface="+mj-lt"/>
              <a:buAutoNum type="arabicPeriod"/>
            </a:pPr>
            <a:r>
              <a:rPr lang="en-US" sz="2400" b="1" dirty="0" smtClean="0"/>
              <a:t>½” Pex to Female threaded Fitting</a:t>
            </a:r>
          </a:p>
          <a:p>
            <a:pPr marL="514350" indent="-514350">
              <a:buFont typeface="+mj-lt"/>
              <a:buAutoNum type="arabicPeriod"/>
            </a:pPr>
            <a:r>
              <a:rPr lang="en-US" sz="2400" b="1" dirty="0" smtClean="0"/>
              <a:t>Fittings (number of fittings depends on were and what you are connecting) to connect to the non-pressurized side of the water system.</a:t>
            </a:r>
            <a:endParaRPr lang="en-US" sz="2400" b="1"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angle 6"/>
          <p:cNvSpPr/>
          <p:nvPr/>
        </p:nvSpPr>
        <p:spPr>
          <a:xfrm>
            <a:off x="1524000" y="6412468"/>
            <a:ext cx="6096000" cy="369332"/>
          </a:xfrm>
          <a:prstGeom prst="rect">
            <a:avLst/>
          </a:prstGeom>
        </p:spPr>
        <p:txBody>
          <a:bodyPr wrap="square">
            <a:spAutoFit/>
          </a:bodyPr>
          <a:lstStyle/>
          <a:p>
            <a:r>
              <a:rPr lang="en-US" b="1" dirty="0" smtClean="0"/>
              <a:t>Contact your local dealer for installation parts if needed.</a:t>
            </a:r>
            <a:endParaRPr lang="en-US" dirty="0"/>
          </a:p>
        </p:txBody>
      </p:sp>
      <p:pic>
        <p:nvPicPr>
          <p:cNvPr id="8" name="Picture 7" descr="pex fittings.jpg"/>
          <p:cNvPicPr>
            <a:picLocks noChangeAspect="1"/>
          </p:cNvPicPr>
          <p:nvPr/>
        </p:nvPicPr>
        <p:blipFill>
          <a:blip r:embed="rId3" cstate="print"/>
          <a:stretch>
            <a:fillRect/>
          </a:stretch>
        </p:blipFill>
        <p:spPr>
          <a:xfrm>
            <a:off x="3477707" y="3733800"/>
            <a:ext cx="2465893" cy="2590800"/>
          </a:xfrm>
          <a:prstGeom prst="rect">
            <a:avLst/>
          </a:prstGeom>
        </p:spPr>
      </p:pic>
    </p:spTree>
  </p:cSld>
  <p:clrMapOvr>
    <a:masterClrMapping/>
  </p:clrMapOvr>
  <p:transition advTm="5130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8229600" cy="1143000"/>
          </a:xfrm>
        </p:spPr>
        <p:txBody>
          <a:bodyPr/>
          <a:lstStyle/>
          <a:p>
            <a:r>
              <a:rPr lang="en-US" dirty="0" smtClean="0"/>
              <a:t>Step 1</a:t>
            </a:r>
            <a:endParaRPr lang="en-US" dirty="0"/>
          </a:p>
        </p:txBody>
      </p:sp>
      <p:sp>
        <p:nvSpPr>
          <p:cNvPr id="3" name="Content Placeholder 2"/>
          <p:cNvSpPr>
            <a:spLocks noGrp="1"/>
          </p:cNvSpPr>
          <p:nvPr>
            <p:ph idx="1"/>
          </p:nvPr>
        </p:nvSpPr>
        <p:spPr>
          <a:xfrm>
            <a:off x="457200" y="1752600"/>
            <a:ext cx="8229600" cy="3763963"/>
          </a:xfrm>
        </p:spPr>
        <p:txBody>
          <a:bodyPr>
            <a:normAutofit/>
          </a:bodyPr>
          <a:lstStyle/>
          <a:p>
            <a:pPr>
              <a:buNone/>
            </a:pPr>
            <a:r>
              <a:rPr lang="en-US" b="1" dirty="0" smtClean="0"/>
              <a:t>    SHOWERMI$ER Elbow </a:t>
            </a:r>
            <a:r>
              <a:rPr lang="en-US" b="1" dirty="0"/>
              <a:t>connects anywhere on the non-pressurized side of the fresh water </a:t>
            </a:r>
            <a:r>
              <a:rPr lang="en-US" b="1" dirty="0" smtClean="0"/>
              <a:t>system, </a:t>
            </a:r>
            <a:r>
              <a:rPr lang="en-US" b="1" dirty="0"/>
              <a:t>like the fresh water </a:t>
            </a:r>
            <a:r>
              <a:rPr lang="en-US" b="1" dirty="0" smtClean="0"/>
              <a:t>tank.* </a:t>
            </a:r>
            <a:endParaRPr lang="en-US" b="1" dirty="0" smtClean="0"/>
          </a:p>
          <a:p>
            <a:pPr algn="ctr">
              <a:buNone/>
            </a:pPr>
            <a:r>
              <a:rPr lang="en-US" sz="2000" b="1" i="1" u="sng" dirty="0" smtClean="0">
                <a:solidFill>
                  <a:srgbClr val="FFFF00"/>
                </a:solidFill>
              </a:rPr>
              <a:t>NOTE: The </a:t>
            </a:r>
            <a:r>
              <a:rPr lang="en-US" sz="2000" b="1" i="1" u="sng" dirty="0" smtClean="0">
                <a:solidFill>
                  <a:srgbClr val="FFFF00"/>
                </a:solidFill>
              </a:rPr>
              <a:t>input side of the </a:t>
            </a:r>
            <a:r>
              <a:rPr lang="en-US" sz="2000" b="1" i="1" u="sng" dirty="0">
                <a:solidFill>
                  <a:srgbClr val="FFFF00"/>
                </a:solidFill>
              </a:rPr>
              <a:t>water </a:t>
            </a:r>
            <a:r>
              <a:rPr lang="en-US" sz="2000" b="1" i="1" u="sng" dirty="0" smtClean="0">
                <a:solidFill>
                  <a:srgbClr val="FFFF00"/>
                </a:solidFill>
              </a:rPr>
              <a:t>pump is NOT recommended.</a:t>
            </a:r>
            <a:r>
              <a:rPr lang="en-US" b="1" dirty="0" smtClean="0"/>
              <a:t>   </a:t>
            </a:r>
            <a:endParaRPr lang="en-US" b="1" dirty="0" smtClean="0"/>
          </a:p>
          <a:p>
            <a:pPr algn="ctr">
              <a:buNone/>
            </a:pPr>
            <a:r>
              <a:rPr lang="en-US" sz="2400" b="1" dirty="0" smtClean="0"/>
              <a:t>* </a:t>
            </a:r>
            <a:r>
              <a:rPr lang="en-US" sz="2400" b="1" dirty="0" smtClean="0"/>
              <a:t>Fill Line, Drain Line, or Overflow line are recommended.</a:t>
            </a:r>
            <a:endParaRPr lang="en-US" sz="2400" b="1" dirty="0"/>
          </a:p>
          <a:p>
            <a:pPr algn="ctr">
              <a:buNone/>
            </a:pPr>
            <a:r>
              <a:rPr lang="en-US" sz="4000" b="1" u="sng" dirty="0" smtClean="0">
                <a:solidFill>
                  <a:srgbClr val="FF0000"/>
                </a:solidFill>
              </a:rPr>
              <a:t>Find that location!</a:t>
            </a:r>
            <a:endParaRPr lang="en-US" sz="4000" u="sng" dirty="0">
              <a:solidFill>
                <a:srgbClr val="FF0000"/>
              </a:solidFill>
            </a:endParaRPr>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angle 6"/>
          <p:cNvSpPr/>
          <p:nvPr/>
        </p:nvSpPr>
        <p:spPr>
          <a:xfrm>
            <a:off x="1524000" y="5650468"/>
            <a:ext cx="6096000" cy="369332"/>
          </a:xfrm>
          <a:prstGeom prst="rect">
            <a:avLst/>
          </a:prstGeom>
        </p:spPr>
        <p:txBody>
          <a:bodyPr wrap="square">
            <a:spAutoFit/>
          </a:bodyPr>
          <a:lstStyle/>
          <a:p>
            <a:r>
              <a:rPr lang="en-US" b="1" dirty="0" smtClean="0"/>
              <a:t>Contact your local dealer for installation assistance if needed.</a:t>
            </a:r>
            <a:endParaRPr lang="en-US" dirty="0"/>
          </a:p>
        </p:txBody>
      </p:sp>
      <p:sp>
        <p:nvSpPr>
          <p:cNvPr id="8" name="Rectangle 7"/>
          <p:cNvSpPr/>
          <p:nvPr/>
        </p:nvSpPr>
        <p:spPr>
          <a:xfrm>
            <a:off x="2362200" y="6107668"/>
            <a:ext cx="4191000" cy="369332"/>
          </a:xfrm>
          <a:prstGeom prst="rect">
            <a:avLst/>
          </a:prstGeom>
        </p:spPr>
        <p:txBody>
          <a:bodyPr wrap="square">
            <a:spAutoFit/>
          </a:bodyPr>
          <a:lstStyle/>
          <a:p>
            <a:r>
              <a:rPr lang="en-US" b="1" dirty="0" smtClean="0">
                <a:solidFill>
                  <a:srgbClr val="FF0000"/>
                </a:solidFill>
              </a:rPr>
              <a:t>*Water tank may need to be emptied.</a:t>
            </a:r>
            <a:endParaRPr lang="en-US" dirty="0">
              <a:solidFill>
                <a:srgbClr val="FF0000"/>
              </a:solidFill>
            </a:endParaRPr>
          </a:p>
        </p:txBody>
      </p:sp>
    </p:spTree>
  </p:cSld>
  <p:clrMapOvr>
    <a:masterClrMapping/>
  </p:clrMapOvr>
  <p:transition advTm="1999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8229600" cy="1143000"/>
          </a:xfrm>
        </p:spPr>
        <p:txBody>
          <a:bodyPr/>
          <a:lstStyle/>
          <a:p>
            <a:r>
              <a:rPr lang="en-US" dirty="0" smtClean="0"/>
              <a:t>Step 2</a:t>
            </a:r>
            <a:endParaRPr lang="en-US" dirty="0"/>
          </a:p>
        </p:txBody>
      </p:sp>
      <p:sp>
        <p:nvSpPr>
          <p:cNvPr id="3" name="Content Placeholder 2"/>
          <p:cNvSpPr>
            <a:spLocks noGrp="1"/>
          </p:cNvSpPr>
          <p:nvPr>
            <p:ph idx="1"/>
          </p:nvPr>
        </p:nvSpPr>
        <p:spPr>
          <a:xfrm>
            <a:off x="457200" y="1752600"/>
            <a:ext cx="8229600" cy="2849563"/>
          </a:xfrm>
        </p:spPr>
        <p:txBody>
          <a:bodyPr/>
          <a:lstStyle/>
          <a:p>
            <a:pPr algn="ctr">
              <a:buNone/>
            </a:pPr>
            <a:r>
              <a:rPr lang="en-US" dirty="0" smtClean="0"/>
              <a:t>	Gain access to the back of the shower where the shower plumbing is installed.</a:t>
            </a:r>
          </a:p>
          <a:p>
            <a:pPr algn="ctr">
              <a:buNone/>
            </a:pPr>
            <a:r>
              <a:rPr lang="en-US" dirty="0" smtClean="0"/>
              <a:t>	</a:t>
            </a:r>
            <a:r>
              <a:rPr lang="en-US" b="1" dirty="0" smtClean="0"/>
              <a:t>Again, Contact your local dealer for installation assistance if needed.</a:t>
            </a:r>
            <a:endParaRPr lang="en-US" dirty="0"/>
          </a:p>
        </p:txBody>
      </p:sp>
      <p:pic>
        <p:nvPicPr>
          <p:cNvPr id="4" name="Picture 3" descr="VA transparency.gif"/>
          <p:cNvPicPr>
            <a:picLocks noChangeAspect="1"/>
          </p:cNvPicPr>
          <p:nvPr/>
        </p:nvPicPr>
        <p:blipFill>
          <a:blip r:embed="rId3"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Picture 6" descr="back of shower.jpg"/>
          <p:cNvPicPr>
            <a:picLocks noChangeAspect="1"/>
          </p:cNvPicPr>
          <p:nvPr/>
        </p:nvPicPr>
        <p:blipFill>
          <a:blip r:embed="rId4" cstate="print"/>
          <a:stretch>
            <a:fillRect/>
          </a:stretch>
        </p:blipFill>
        <p:spPr>
          <a:xfrm>
            <a:off x="4857750" y="3810000"/>
            <a:ext cx="2228850" cy="2971800"/>
          </a:xfrm>
          <a:prstGeom prst="rect">
            <a:avLst/>
          </a:prstGeom>
        </p:spPr>
      </p:pic>
      <p:pic>
        <p:nvPicPr>
          <p:cNvPr id="9" name="Picture 8" descr="Back pannel.jpg"/>
          <p:cNvPicPr>
            <a:picLocks noChangeAspect="1"/>
          </p:cNvPicPr>
          <p:nvPr/>
        </p:nvPicPr>
        <p:blipFill>
          <a:blip r:embed="rId5" cstate="print"/>
          <a:stretch>
            <a:fillRect/>
          </a:stretch>
        </p:blipFill>
        <p:spPr>
          <a:xfrm>
            <a:off x="2286001" y="3810000"/>
            <a:ext cx="2057400" cy="3004298"/>
          </a:xfrm>
          <a:prstGeom prst="rect">
            <a:avLst/>
          </a:prstGeom>
        </p:spPr>
      </p:pic>
    </p:spTree>
    <p:custDataLst>
      <p:tags r:id="rId1"/>
    </p:custDataLst>
  </p:cSld>
  <p:clrMapOvr>
    <a:masterClrMapping/>
  </p:clrMapOvr>
  <p:transition advTm="203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p>
            <a:r>
              <a:rPr lang="en-US" dirty="0" smtClean="0"/>
              <a:t>Step 3</a:t>
            </a:r>
            <a:endParaRPr lang="en-US" dirty="0"/>
          </a:p>
        </p:txBody>
      </p:sp>
      <p:sp>
        <p:nvSpPr>
          <p:cNvPr id="3" name="Content Placeholder 2"/>
          <p:cNvSpPr>
            <a:spLocks noGrp="1"/>
          </p:cNvSpPr>
          <p:nvPr>
            <p:ph idx="1"/>
          </p:nvPr>
        </p:nvSpPr>
        <p:spPr>
          <a:xfrm>
            <a:off x="457200" y="2332037"/>
            <a:ext cx="8229600" cy="4525963"/>
          </a:xfrm>
        </p:spPr>
        <p:txBody>
          <a:bodyPr/>
          <a:lstStyle/>
          <a:p>
            <a:pPr>
              <a:buNone/>
            </a:pPr>
            <a:r>
              <a:rPr lang="en-US" dirty="0" smtClean="0"/>
              <a:t>	Determine the length of PEX pipe needed to go from the showerhead to your connection point on the </a:t>
            </a:r>
            <a:r>
              <a:rPr lang="en-US" b="1" u="sng" dirty="0" smtClean="0"/>
              <a:t>NONPRESSURIZED</a:t>
            </a:r>
            <a:r>
              <a:rPr lang="en-US" dirty="0" smtClean="0"/>
              <a:t> side of the water system.</a:t>
            </a:r>
          </a:p>
          <a:p>
            <a:pPr>
              <a:buNone/>
            </a:pPr>
            <a:r>
              <a:rPr lang="en-US" dirty="0"/>
              <a:t>	</a:t>
            </a:r>
            <a:r>
              <a:rPr lang="en-US" dirty="0" smtClean="0"/>
              <a:t>Procure the amount of pipe needed and the proper fittings to complete the connections when finished.</a:t>
            </a:r>
            <a:endParaRPr lang="en-US" dirty="0"/>
          </a:p>
        </p:txBody>
      </p:sp>
      <p:pic>
        <p:nvPicPr>
          <p:cNvPr id="4" name="Picture 3" descr="VA transparency.gif"/>
          <p:cNvPicPr>
            <a:picLocks noChangeAspect="1"/>
          </p:cNvPicPr>
          <p:nvPr/>
        </p:nvPicPr>
        <p:blipFill>
          <a:blip r:embed="rId2" cstate="print"/>
          <a:stretch>
            <a:fillRect/>
          </a:stretch>
        </p:blipFill>
        <p:spPr>
          <a:xfrm>
            <a:off x="152400" y="76200"/>
            <a:ext cx="2037477" cy="1143000"/>
          </a:xfrm>
          <a:prstGeom prst="rect">
            <a:avLst/>
          </a:prstGeom>
        </p:spPr>
      </p:pic>
      <p:cxnSp>
        <p:nvCxnSpPr>
          <p:cNvPr id="5" name="Straight Connector 4"/>
          <p:cNvCxnSpPr/>
          <p:nvPr/>
        </p:nvCxnSpPr>
        <p:spPr>
          <a:xfrm>
            <a:off x="2362200" y="990600"/>
            <a:ext cx="5791200" cy="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457200"/>
            <a:ext cx="311963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Results you can see!</a:t>
            </a:r>
            <a:endParaRPr lang="en-US" sz="2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advTm="2040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5|5.2"/>
</p:tagLst>
</file>

<file path=ppt/tags/tag2.xml><?xml version="1.0" encoding="utf-8"?>
<p:tagLst xmlns:a="http://schemas.openxmlformats.org/drawingml/2006/main" xmlns:r="http://schemas.openxmlformats.org/officeDocument/2006/relationships" xmlns:p="http://schemas.openxmlformats.org/presentationml/2006/main">
  <p:tag name="TIMING" val="|6"/>
</p:tagLst>
</file>

<file path=ppt/tags/tag3.xml><?xml version="1.0" encoding="utf-8"?>
<p:tagLst xmlns:a="http://schemas.openxmlformats.org/drawingml/2006/main" xmlns:r="http://schemas.openxmlformats.org/officeDocument/2006/relationships" xmlns:p="http://schemas.openxmlformats.org/presentationml/2006/main">
  <p:tag name="TIMING" val="|8.2"/>
</p:tagLst>
</file>

<file path=ppt/tags/tag4.xml><?xml version="1.0" encoding="utf-8"?>
<p:tagLst xmlns:a="http://schemas.openxmlformats.org/drawingml/2006/main" xmlns:r="http://schemas.openxmlformats.org/officeDocument/2006/relationships" xmlns:p="http://schemas.openxmlformats.org/presentationml/2006/main">
  <p:tag name="TIMING" val="|15.1|7.8"/>
</p:tagLst>
</file>

<file path=ppt/tags/tag5.xml><?xml version="1.0" encoding="utf-8"?>
<p:tagLst xmlns:a="http://schemas.openxmlformats.org/drawingml/2006/main" xmlns:r="http://schemas.openxmlformats.org/officeDocument/2006/relationships" xmlns:p="http://schemas.openxmlformats.org/presentationml/2006/main">
  <p:tag name="TIMING" val="|5.2|5|7.7|11.4"/>
</p:tagLst>
</file>

<file path=ppt/tags/tag6.xml><?xml version="1.0" encoding="utf-8"?>
<p:tagLst xmlns:a="http://schemas.openxmlformats.org/drawingml/2006/main" xmlns:r="http://schemas.openxmlformats.org/officeDocument/2006/relationships" xmlns:p="http://schemas.openxmlformats.org/presentationml/2006/main">
  <p:tag name="TIMING" val="|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6558</TotalTime>
  <Words>800</Words>
  <Application>Microsoft Office PowerPoint</Application>
  <PresentationFormat>On-screen Show (4:3)</PresentationFormat>
  <Paragraphs>126</Paragraphs>
  <Slides>25</Slides>
  <Notes>0</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What we are doing.</vt:lpstr>
      <vt:lpstr>Notice: Two requirements to install the SHOWERMI$ER system.</vt:lpstr>
      <vt:lpstr>Tools/Items Needed</vt:lpstr>
      <vt:lpstr>Items Included in Kit</vt:lpstr>
      <vt:lpstr>Items Not Included in Kit</vt:lpstr>
      <vt:lpstr>Step 1</vt:lpstr>
      <vt:lpstr>Step 2</vt:lpstr>
      <vt:lpstr>Step 3</vt:lpstr>
      <vt:lpstr>Step 4</vt:lpstr>
      <vt:lpstr>Step 5</vt:lpstr>
      <vt:lpstr>Step 6</vt:lpstr>
      <vt:lpstr>How To Reposition Lever</vt:lpstr>
      <vt:lpstr>Step 7</vt:lpstr>
      <vt:lpstr>Step 8</vt:lpstr>
      <vt:lpstr>Step 9</vt:lpstr>
      <vt:lpstr>Step 10</vt:lpstr>
      <vt:lpstr>Examples</vt:lpstr>
      <vt:lpstr>Step 11 </vt:lpstr>
      <vt:lpstr>Step 12</vt:lpstr>
      <vt:lpstr>Step 13 </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Installation of the</dc:title>
  <dc:creator>Gus</dc:creator>
  <cp:lastModifiedBy>Gus</cp:lastModifiedBy>
  <cp:revision>75</cp:revision>
  <dcterms:created xsi:type="dcterms:W3CDTF">2016-02-01T13:51:09Z</dcterms:created>
  <dcterms:modified xsi:type="dcterms:W3CDTF">2021-12-15T14:38:47Z</dcterms:modified>
</cp:coreProperties>
</file>